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handoutMasterIdLst>
    <p:handoutMasterId r:id="rId35"/>
  </p:handoutMasterIdLst>
  <p:sldIdLst>
    <p:sldId id="256" r:id="rId2"/>
    <p:sldId id="261" r:id="rId3"/>
    <p:sldId id="257" r:id="rId4"/>
    <p:sldId id="266" r:id="rId5"/>
    <p:sldId id="268" r:id="rId6"/>
    <p:sldId id="259" r:id="rId7"/>
    <p:sldId id="262" r:id="rId8"/>
    <p:sldId id="275" r:id="rId9"/>
    <p:sldId id="258" r:id="rId10"/>
    <p:sldId id="263" r:id="rId11"/>
    <p:sldId id="267" r:id="rId12"/>
    <p:sldId id="264" r:id="rId13"/>
    <p:sldId id="265" r:id="rId14"/>
    <p:sldId id="269" r:id="rId15"/>
    <p:sldId id="274" r:id="rId16"/>
    <p:sldId id="276" r:id="rId17"/>
    <p:sldId id="271" r:id="rId18"/>
    <p:sldId id="290" r:id="rId19"/>
    <p:sldId id="289" r:id="rId20"/>
    <p:sldId id="288" r:id="rId21"/>
    <p:sldId id="272" r:id="rId22"/>
    <p:sldId id="277" r:id="rId23"/>
    <p:sldId id="278" r:id="rId24"/>
    <p:sldId id="279" r:id="rId25"/>
    <p:sldId id="280" r:id="rId26"/>
    <p:sldId id="281" r:id="rId27"/>
    <p:sldId id="282" r:id="rId28"/>
    <p:sldId id="273" r:id="rId29"/>
    <p:sldId id="291" r:id="rId30"/>
    <p:sldId id="286" r:id="rId31"/>
    <p:sldId id="287" r:id="rId32"/>
    <p:sldId id="292"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6">
          <p15:clr>
            <a:srgbClr val="A4A3A4"/>
          </p15:clr>
        </p15:guide>
        <p15:guide id="2" pos="2789">
          <p15:clr>
            <a:srgbClr val="A4A3A4"/>
          </p15:clr>
        </p15:guide>
      </p15:sldGuideLst>
    </p:ext>
    <p:ext uri="{2D200454-40CA-4A62-9FC3-DE9A4176ACB9}">
      <p15:notesGuideLst xmlns:p15="http://schemas.microsoft.com/office/powerpoint/2012/main">
        <p15:guide id="1" orient="horz" pos="2874">
          <p15:clr>
            <a:srgbClr val="A4A3A4"/>
          </p15:clr>
        </p15:guide>
        <p15:guide id="2" pos="209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2D2D"/>
    <a:srgbClr val="BE3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1" autoAdjust="0"/>
    <p:restoredTop sz="96178" autoAdjust="0"/>
  </p:normalViewPr>
  <p:slideViewPr>
    <p:cSldViewPr>
      <p:cViewPr varScale="1">
        <p:scale>
          <a:sx n="101" d="100"/>
          <a:sy n="101" d="100"/>
        </p:scale>
        <p:origin x="-72" y="222"/>
      </p:cViewPr>
      <p:guideLst>
        <p:guide orient="horz" pos="2156"/>
        <p:guide pos="2789"/>
      </p:guideLst>
    </p:cSldViewPr>
  </p:slideViewPr>
  <p:notesTextViewPr>
    <p:cViewPr>
      <p:scale>
        <a:sx n="100" d="100"/>
        <a:sy n="100" d="100"/>
      </p:scale>
      <p:origin x="0" y="0"/>
    </p:cViewPr>
  </p:notesTextViewPr>
  <p:notesViewPr>
    <p:cSldViewPr>
      <p:cViewPr varScale="1">
        <p:scale>
          <a:sx n="53" d="100"/>
          <a:sy n="53" d="100"/>
        </p:scale>
        <p:origin x="-2952" y="-102"/>
      </p:cViewPr>
      <p:guideLst>
        <p:guide orient="horz" pos="2874"/>
        <p:guide pos="209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7AAAD61-4DC9-49C9-A184-17EAA0CB1EA0}" type="slidenum">
              <a:rPr lang="zh-CN" altLang="en-US" smtClean="0"/>
              <a:t>‹#›</a:t>
            </a:fld>
            <a:endParaRPr lang="zh-CN" altLang="en-US"/>
          </a:p>
        </p:txBody>
      </p:sp>
    </p:spTree>
    <p:extLst>
      <p:ext uri="{BB962C8B-B14F-4D97-AF65-F5344CB8AC3E}">
        <p14:creationId xmlns:p14="http://schemas.microsoft.com/office/powerpoint/2010/main" val="880773619"/>
      </p:ext>
    </p:extLst>
  </p:cSld>
  <p:clrMap bg1="lt1" tx1="dk1" bg2="lt2" tx2="dk2" accent1="accent1" accent2="accent2" accent3="accent3" accent4="accent4" accent5="accent5" accent6="accent6" hlink="hlink" folHlink="folHlink"/>
</p:handoutMaster>
</file>

<file path=ppt/media/image1.jpe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2016-09-06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945214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532A292-7289-422B-9512-65C60DD8008D}" type="slidenum">
              <a:rPr lang="zh-CN" altLang="en-US" smtClean="0"/>
              <a:t>30</a:t>
            </a:fld>
            <a:endParaRPr lang="zh-CN" altLang="en-US"/>
          </a:p>
        </p:txBody>
      </p:sp>
    </p:spTree>
    <p:extLst>
      <p:ext uri="{BB962C8B-B14F-4D97-AF65-F5344CB8AC3E}">
        <p14:creationId xmlns:p14="http://schemas.microsoft.com/office/powerpoint/2010/main" val="319395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可逆符号的问题</a:t>
            </a:r>
            <a:endParaRPr lang="zh-CN" altLang="en-US" dirty="0"/>
          </a:p>
        </p:txBody>
      </p:sp>
      <p:sp>
        <p:nvSpPr>
          <p:cNvPr id="4" name="灯片编号占位符 3"/>
          <p:cNvSpPr>
            <a:spLocks noGrp="1"/>
          </p:cNvSpPr>
          <p:nvPr>
            <p:ph type="sldNum" sz="quarter" idx="10"/>
          </p:nvPr>
        </p:nvSpPr>
        <p:spPr/>
        <p:txBody>
          <a:bodyPr/>
          <a:lstStyle/>
          <a:p>
            <a:fld id="{E532A292-7289-422B-9512-65C60DD8008D}" type="slidenum">
              <a:rPr lang="zh-CN" altLang="en-US" smtClean="0"/>
              <a:t>31</a:t>
            </a:fld>
            <a:endParaRPr lang="zh-CN" altLang="en-US"/>
          </a:p>
        </p:txBody>
      </p:sp>
    </p:spTree>
    <p:extLst>
      <p:ext uri="{BB962C8B-B14F-4D97-AF65-F5344CB8AC3E}">
        <p14:creationId xmlns:p14="http://schemas.microsoft.com/office/powerpoint/2010/main" val="2219020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3" name="矩形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矩形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矩形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矩形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矩形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圆角矩形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圆角矩形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矩形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矩形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矩形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矩形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标题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zh-CN" altLang="en-US" smtClean="0"/>
              <a:t>单击此处编辑母版标题样式</a:t>
            </a:r>
            <a:endParaRPr kumimoji="0" lang="en-US"/>
          </a:p>
        </p:txBody>
      </p:sp>
      <p:sp>
        <p:nvSpPr>
          <p:cNvPr id="9" name="副标题 8"/>
          <p:cNvSpPr>
            <a:spLocks noGrp="1"/>
          </p:cNvSpPr>
          <p:nvPr>
            <p:ph type="subTitle" idx="1"/>
          </p:nvPr>
        </p:nvSpPr>
        <p:spPr>
          <a:xfrm>
            <a:off x="457200" y="3899938"/>
            <a:ext cx="4953000" cy="1752600"/>
          </a:xfrm>
        </p:spPr>
        <p:txBody>
          <a:bodyPr/>
          <a:lstStyle>
            <a:lvl1pPr marL="64135"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28" name="日期占位符 27"/>
          <p:cNvSpPr>
            <a:spLocks noGrp="1"/>
          </p:cNvSpPr>
          <p:nvPr>
            <p:ph type="dt" sz="half" idx="10"/>
          </p:nvPr>
        </p:nvSpPr>
        <p:spPr>
          <a:xfrm>
            <a:off x="6705600" y="4206240"/>
            <a:ext cx="960120" cy="457200"/>
          </a:xfrm>
        </p:spPr>
        <p:txBody>
          <a:bodyPr/>
          <a:lstStyle/>
          <a:p>
            <a:endParaRPr lang="zh-CN" altLang="en-US"/>
          </a:p>
        </p:txBody>
      </p:sp>
      <p:sp>
        <p:nvSpPr>
          <p:cNvPr id="17" name="页脚占位符 16"/>
          <p:cNvSpPr>
            <a:spLocks noGrp="1"/>
          </p:cNvSpPr>
          <p:nvPr>
            <p:ph type="ftr" sz="quarter" idx="11"/>
          </p:nvPr>
        </p:nvSpPr>
        <p:spPr>
          <a:xfrm>
            <a:off x="5410200" y="4205288"/>
            <a:ext cx="1295400" cy="457200"/>
          </a:xfrm>
        </p:spPr>
        <p:txBody>
          <a:bodyPr/>
          <a:lstStyle/>
          <a:p>
            <a:endParaRPr lang="zh-CN" altLang="en-US" dirty="0"/>
          </a:p>
        </p:txBody>
      </p:sp>
      <p:sp>
        <p:nvSpPr>
          <p:cNvPr id="29" name="灯片编号占位符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0C913308-F349-4B6D-A68A-DD1791B4A57B}"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1800" y="1143000"/>
            <a:ext cx="1905000" cy="5486400"/>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1143000"/>
            <a:ext cx="6248400" cy="5486400"/>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内容占位符 2"/>
          <p:cNvSpPr>
            <a:spLocks noGrp="1"/>
          </p:cNvSpPr>
          <p:nvPr>
            <p:ph idx="1"/>
          </p:nvPr>
        </p:nvSpPr>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r>
              <a:rPr lang="zh-CN" altLang="en-US" smtClean="0"/>
              <a:t>无机非金属材料的主角</a:t>
            </a:r>
            <a:r>
              <a:rPr lang="en-US" altLang="zh-CN" smtClean="0"/>
              <a:t>——</a:t>
            </a:r>
            <a:r>
              <a:rPr lang="zh-CN" altLang="en-US" smtClean="0"/>
              <a:t>硅</a:t>
            </a:r>
            <a:endParaRPr lang="zh-CN" altLang="en-US" dirty="0"/>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内容占位符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381000" y="1143000"/>
            <a:ext cx="8382000" cy="1069848"/>
          </a:xfrm>
        </p:spPr>
        <p:txBody>
          <a:bodyPr anchor="ctr"/>
          <a:lstStyle>
            <a:lvl1pPr>
              <a:defRPr sz="4000" b="0" i="0" cap="none" baseline="0"/>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文本占位符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5" name="内容占位符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6" name="日期占位符 25"/>
          <p:cNvSpPr>
            <a:spLocks noGrp="1"/>
          </p:cNvSpPr>
          <p:nvPr>
            <p:ph type="dt" sz="half" idx="10"/>
          </p:nvPr>
        </p:nvSpPr>
        <p:spPr/>
        <p:txBody>
          <a:bodyPr rtlCol="0"/>
          <a:lstStyle/>
          <a:p>
            <a:endParaRPr lang="zh-CN" altLang="en-US"/>
          </a:p>
        </p:txBody>
      </p:sp>
      <p:sp>
        <p:nvSpPr>
          <p:cNvPr id="27" name="灯片编号占位符 26"/>
          <p:cNvSpPr>
            <a:spLocks noGrp="1"/>
          </p:cNvSpPr>
          <p:nvPr>
            <p:ph type="sldNum" sz="quarter" idx="11"/>
          </p:nvPr>
        </p:nvSpPr>
        <p:spPr/>
        <p:txBody>
          <a:bodyPr rtlCol="0"/>
          <a:lstStyle/>
          <a:p>
            <a:fld id="{0C913308-F349-4B6D-A68A-DD1791B4A57B}" type="slidenum">
              <a:rPr lang="zh-CN" altLang="en-US" smtClean="0"/>
              <a:t>‹#›</a:t>
            </a:fld>
            <a:endParaRPr lang="zh-CN" altLang="en-US"/>
          </a:p>
        </p:txBody>
      </p:sp>
      <p:sp>
        <p:nvSpPr>
          <p:cNvPr id="28" name="页脚占位符 27"/>
          <p:cNvSpPr>
            <a:spLocks noGrp="1"/>
          </p:cNvSpPr>
          <p:nvPr>
            <p:ph type="ftr" sz="quarter" idx="12"/>
          </p:nvPr>
        </p:nvSpPr>
        <p:spPr/>
        <p:txBody>
          <a:bodyPr rtlCol="0"/>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zh-CN" altLang="en-US" smtClean="0"/>
              <a:t>单击此处编辑母版标题样式</a:t>
            </a:r>
            <a:endParaRPr kumimoji="0" lang="en-US"/>
          </a:p>
        </p:txBody>
      </p:sp>
      <p:sp>
        <p:nvSpPr>
          <p:cNvPr id="3" name="日期占位符 2"/>
          <p:cNvSpPr>
            <a:spLocks noGrp="1"/>
          </p:cNvSpPr>
          <p:nvPr>
            <p:ph type="dt" sz="half" idx="10"/>
          </p:nvPr>
        </p:nvSpPr>
        <p:spPr>
          <a:xfrm>
            <a:off x="6583680" y="612648"/>
            <a:ext cx="957264" cy="457200"/>
          </a:xfrm>
        </p:spPr>
        <p:txBody>
          <a:bodyPr/>
          <a:lstStyle/>
          <a:p>
            <a:endParaRPr lang="zh-CN" altLang="en-US"/>
          </a:p>
        </p:txBody>
      </p:sp>
      <p:sp>
        <p:nvSpPr>
          <p:cNvPr id="4" name="页脚占位符 3"/>
          <p:cNvSpPr>
            <a:spLocks noGrp="1"/>
          </p:cNvSpPr>
          <p:nvPr>
            <p:ph type="ftr" sz="quarter" idx="11"/>
          </p:nvPr>
        </p:nvSpPr>
        <p:spPr>
          <a:xfrm>
            <a:off x="5257800" y="612648"/>
            <a:ext cx="1325880" cy="457200"/>
          </a:xfrm>
        </p:spPr>
        <p:txBody>
          <a:bodyPr/>
          <a:lstStyle/>
          <a:p>
            <a:endParaRPr lang="zh-CN" altLang="en-US"/>
          </a:p>
        </p:txBody>
      </p:sp>
      <p:sp>
        <p:nvSpPr>
          <p:cNvPr id="5" name="灯片编号占位符 4"/>
          <p:cNvSpPr>
            <a:spLocks noGrp="1"/>
          </p:cNvSpPr>
          <p:nvPr>
            <p:ph type="sldNum" sz="quarter" idx="12"/>
          </p:nvPr>
        </p:nvSpPr>
        <p:spPr>
          <a:xfrm>
            <a:off x="8174736" y="2272"/>
            <a:ext cx="762000" cy="365760"/>
          </a:xfrm>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353496" y="1101970"/>
            <a:ext cx="3383280" cy="877824"/>
          </a:xfrm>
        </p:spPr>
        <p:txBody>
          <a:bodyPr anchor="b"/>
          <a:lstStyle>
            <a:lvl1pPr algn="l">
              <a:buNone/>
              <a:defRPr sz="1800" b="1"/>
            </a:lvl1pPr>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5353496" y="2010727"/>
            <a:ext cx="3383280" cy="4617720"/>
          </a:xfrm>
        </p:spPr>
        <p:txBody>
          <a:bodyPr/>
          <a:lstStyle>
            <a:lvl1pPr marL="889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p>
        </p:txBody>
      </p:sp>
      <p:sp>
        <p:nvSpPr>
          <p:cNvPr id="4" name="内容占位符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zh-CN" altLang="en-US" smtClean="0"/>
              <a:t>单击此处编辑母版标题样式</a:t>
            </a:r>
            <a:endParaRPr kumimoji="0" lang="en-US"/>
          </a:p>
        </p:txBody>
      </p:sp>
      <p:sp>
        <p:nvSpPr>
          <p:cNvPr id="3" name="图片占位符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zh-CN" altLang="en-US" smtClean="0"/>
              <a:t>单击图标添加图片</a:t>
            </a:r>
            <a:endParaRPr kumimoji="0" lang="en-US" dirty="0"/>
          </a:p>
        </p:txBody>
      </p:sp>
      <p:sp>
        <p:nvSpPr>
          <p:cNvPr id="4" name="文本占位符 3"/>
          <p:cNvSpPr>
            <a:spLocks noGrp="1"/>
          </p:cNvSpPr>
          <p:nvPr>
            <p:ph type="body" sz="half" idx="2"/>
          </p:nvPr>
        </p:nvSpPr>
        <p:spPr>
          <a:xfrm>
            <a:off x="6088443" y="3274308"/>
            <a:ext cx="2590800" cy="2516489"/>
          </a:xfrm>
        </p:spPr>
        <p:txBody>
          <a:bodyPr lIns="0" tIns="0" rIns="45720" anchor="t"/>
          <a:lstStyle>
            <a:lvl1pPr marL="0" indent="0">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zh-CN" altLang="en-US" smtClean="0"/>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矩形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矩形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矩形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矩形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矩形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圆角矩形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圆角矩形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矩形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矩形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矩形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矩形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矩形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矩形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标题占位符 21"/>
          <p:cNvSpPr>
            <a:spLocks noGrp="1"/>
          </p:cNvSpPr>
          <p:nvPr>
            <p:ph type="title"/>
          </p:nvPr>
        </p:nvSpPr>
        <p:spPr>
          <a:xfrm>
            <a:off x="457200" y="1143000"/>
            <a:ext cx="8229600" cy="1066800"/>
          </a:xfrm>
          <a:prstGeom prst="rect">
            <a:avLst/>
          </a:prstGeom>
        </p:spPr>
        <p:txBody>
          <a:bodyPr vert="horz" anchor="ctr">
            <a:normAutofit/>
          </a:bodyPr>
          <a:lstStyle/>
          <a:p>
            <a:r>
              <a:rPr kumimoji="0" lang="zh-CN" altLang="en-US" smtClean="0"/>
              <a:t>单击此处编辑母版标题样式</a:t>
            </a:r>
            <a:endParaRPr kumimoji="0" lang="en-US"/>
          </a:p>
        </p:txBody>
      </p:sp>
      <p:sp>
        <p:nvSpPr>
          <p:cNvPr id="13" name="文本占位符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4" name="日期占位符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endParaRPr lang="zh-CN" altLang="en-US"/>
          </a:p>
        </p:txBody>
      </p:sp>
      <p:sp>
        <p:nvSpPr>
          <p:cNvPr id="3" name="页脚占位符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zh-CN" altLang="en-US"/>
          </a:p>
        </p:txBody>
      </p:sp>
      <p:sp>
        <p:nvSpPr>
          <p:cNvPr id="23" name="灯片编号占位符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5905"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495" indent="-247015"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290" indent="-219710"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830" indent="-201295"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90015"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090"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30095"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file:///C:\Users\219\Desktop\&#26089;&#25805;-&#30005;&#24433;&#21407;&#22768;.mp3" TargetMode="External"/><Relationship Id="rId1" Type="http://schemas.microsoft.com/office/2007/relationships/media" Target="file:///C:\Users\219\Desktop\&#26089;&#25805;-&#30005;&#24433;&#21407;&#22768;.mp3" TargetMode="Externa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1-1.TIF" TargetMode="External"/><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4431020" y="4725144"/>
            <a:ext cx="6192688" cy="1752600"/>
          </a:xfrm>
        </p:spPr>
        <p:txBody>
          <a:bodyPr>
            <a:normAutofit/>
          </a:bodyPr>
          <a:lstStyle/>
          <a:p>
            <a:pPr algn="ctr">
              <a:lnSpc>
                <a:spcPct val="150000"/>
              </a:lnSpc>
            </a:pPr>
            <a:r>
              <a:rPr lang="zh-CN" altLang="en-US" dirty="0" smtClean="0">
                <a:solidFill>
                  <a:schemeClr val="tx1"/>
                </a:solidFill>
                <a:latin typeface="华文楷体" pitchFamily="2" charset="-122"/>
                <a:ea typeface="华文楷体" pitchFamily="2" charset="-122"/>
              </a:rPr>
              <a:t>黄毓展</a:t>
            </a:r>
          </a:p>
          <a:p>
            <a:pPr algn="ctr">
              <a:lnSpc>
                <a:spcPct val="150000"/>
              </a:lnSpc>
            </a:pPr>
            <a:r>
              <a:rPr lang="en-US" altLang="zh-CN" b="1" dirty="0" smtClean="0">
                <a:solidFill>
                  <a:schemeClr val="tx1"/>
                </a:solidFill>
                <a:latin typeface="华文楷体" pitchFamily="2" charset="-122"/>
                <a:ea typeface="华文楷体" pitchFamily="2" charset="-122"/>
              </a:rPr>
              <a:t>2016-9-3</a:t>
            </a:r>
          </a:p>
          <a:p>
            <a:pPr algn="ctr">
              <a:lnSpc>
                <a:spcPct val="150000"/>
              </a:lnSpc>
            </a:pPr>
            <a:endParaRPr lang="zh-CN" altLang="en-US" dirty="0" smtClean="0">
              <a:solidFill>
                <a:schemeClr val="tx1"/>
              </a:solidFill>
              <a:latin typeface="华文楷体" pitchFamily="2" charset="-122"/>
              <a:ea typeface="华文楷体" pitchFamily="2" charset="-122"/>
            </a:endParaRPr>
          </a:p>
        </p:txBody>
      </p:sp>
      <p:pic>
        <p:nvPicPr>
          <p:cNvPr id="4" name="早操-电影原声.mp3"/>
          <p:cNvPicPr/>
          <p:nvPr>
            <a:audioFile r:link="rId2"/>
            <p:extLst>
              <p:ext uri="{DAA4B4D4-6D71-4841-9C94-3DE7FCFB9230}">
                <p14:media xmlns:p14="http://schemas.microsoft.com/office/powerpoint/2010/main" r:link="rId1"/>
              </p:ext>
            </p:extLst>
          </p:nvPr>
        </p:nvPicPr>
        <p:blipFill>
          <a:blip r:embed="rId4"/>
          <a:stretch>
            <a:fillRect/>
          </a:stretch>
        </p:blipFill>
        <p:spPr>
          <a:xfrm>
            <a:off x="95250" y="6143625"/>
            <a:ext cx="619125" cy="619125"/>
          </a:xfrm>
          <a:prstGeom prst="rect">
            <a:avLst/>
          </a:prstGeom>
        </p:spPr>
      </p:pic>
      <p:sp>
        <p:nvSpPr>
          <p:cNvPr id="6" name="标题 5"/>
          <p:cNvSpPr>
            <a:spLocks noGrp="1"/>
          </p:cNvSpPr>
          <p:nvPr>
            <p:ph type="ctrTitle"/>
          </p:nvPr>
        </p:nvSpPr>
        <p:spPr>
          <a:xfrm>
            <a:off x="380826" y="2060848"/>
            <a:ext cx="8458200" cy="1470025"/>
          </a:xfrm>
        </p:spPr>
        <p:txBody>
          <a:bodyPr/>
          <a:lstStyle/>
          <a:p>
            <a:r>
              <a:rPr lang="zh-CN" altLang="en-US" dirty="0" smtClean="0"/>
              <a:t>化学反应与能量变化</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 numSld="999" showWhenStopped="0">
                <p:cTn id="7" repeatCount="indefinite" fill="hold" display="1">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199" y="908720"/>
            <a:ext cx="8229600" cy="1066800"/>
          </a:xfrm>
        </p:spPr>
        <p:txBody>
          <a:bodyPr>
            <a:normAutofit fontScale="90000"/>
          </a:bodyPr>
          <a:lstStyle/>
          <a:p>
            <a:r>
              <a:rPr lang="zh-CN" altLang="en-US" dirty="0" smtClean="0"/>
              <a:t>三、化学反应中能量变化的</a:t>
            </a:r>
            <a:r>
              <a:rPr lang="zh-CN" altLang="en-US" dirty="0"/>
              <a:t>微观</a:t>
            </a:r>
            <a:r>
              <a:rPr lang="zh-CN" altLang="en-US" dirty="0" smtClean="0"/>
              <a:t>原因</a:t>
            </a:r>
            <a:endParaRPr lang="zh-CN" altLang="en-US" dirty="0"/>
          </a:p>
        </p:txBody>
      </p:sp>
      <p:pic>
        <p:nvPicPr>
          <p:cNvPr id="4" name="内容占位符 3"/>
          <p:cNvPicPr>
            <a:picLocks noGrp="1" noChangeAspect="1"/>
          </p:cNvPicPr>
          <p:nvPr>
            <p:ph idx="1"/>
          </p:nvPr>
        </p:nvPicPr>
        <p:blipFill rotWithShape="1">
          <a:blip r:embed="rId2"/>
          <a:srcRect l="6750" t="11459" r="31083"/>
          <a:stretch/>
        </p:blipFill>
        <p:spPr>
          <a:xfrm rot="16200000">
            <a:off x="2463695" y="100701"/>
            <a:ext cx="4360625" cy="8280919"/>
          </a:xfrm>
          <a:prstGeom prst="rect">
            <a:avLst/>
          </a:prstGeom>
        </p:spPr>
      </p:pic>
      <p:sp>
        <p:nvSpPr>
          <p:cNvPr id="5" name="椭圆 4"/>
          <p:cNvSpPr/>
          <p:nvPr/>
        </p:nvSpPr>
        <p:spPr>
          <a:xfrm>
            <a:off x="3275856" y="2348880"/>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3275856" y="3212976"/>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968501" y="3933056"/>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4860032" y="3969569"/>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9952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键能</a:t>
            </a:r>
            <a:endParaRPr lang="zh-CN" altLang="en-US" dirty="0"/>
          </a:p>
        </p:txBody>
      </p:sp>
      <p:sp>
        <p:nvSpPr>
          <p:cNvPr id="3" name="内容占位符 2"/>
          <p:cNvSpPr>
            <a:spLocks noGrp="1"/>
          </p:cNvSpPr>
          <p:nvPr>
            <p:ph idx="1"/>
          </p:nvPr>
        </p:nvSpPr>
        <p:spPr/>
        <p:txBody>
          <a:bodyPr/>
          <a:lstStyle/>
          <a:p>
            <a:pPr>
              <a:lnSpc>
                <a:spcPct val="150000"/>
              </a:lnSpc>
            </a:pPr>
            <a:r>
              <a:rPr lang="zh-CN" altLang="en-US" b="1" dirty="0" smtClean="0"/>
              <a:t>键能</a:t>
            </a:r>
            <a:r>
              <a:rPr lang="zh-CN" altLang="en-US" b="1" dirty="0"/>
              <a:t>：</a:t>
            </a:r>
            <a:r>
              <a:rPr lang="zh-CN" altLang="en-US" dirty="0"/>
              <a:t>化学键能指常温常压下，将</a:t>
            </a:r>
            <a:r>
              <a:rPr lang="en-US" altLang="zh-CN" dirty="0"/>
              <a:t>1mol</a:t>
            </a:r>
            <a:r>
              <a:rPr lang="zh-CN" altLang="en-US" dirty="0"/>
              <a:t>理想气体分子</a:t>
            </a:r>
            <a:r>
              <a:rPr lang="en-US" altLang="zh-CN" dirty="0"/>
              <a:t>AB</a:t>
            </a:r>
            <a:r>
              <a:rPr lang="zh-CN" altLang="en-US" dirty="0"/>
              <a:t>断裂为为中性气态原子</a:t>
            </a:r>
            <a:r>
              <a:rPr lang="en-US" altLang="zh-CN" dirty="0"/>
              <a:t>A</a:t>
            </a:r>
            <a:r>
              <a:rPr lang="zh-CN" altLang="en-US" dirty="0"/>
              <a:t>和</a:t>
            </a:r>
            <a:r>
              <a:rPr lang="en-US" altLang="zh-CN" dirty="0"/>
              <a:t>B</a:t>
            </a:r>
            <a:r>
              <a:rPr lang="zh-CN" altLang="en-US" dirty="0"/>
              <a:t>所需要的能量</a:t>
            </a:r>
            <a:r>
              <a:rPr lang="zh-CN" altLang="en-US" dirty="0" smtClean="0"/>
              <a:t>。</a:t>
            </a:r>
            <a:endParaRPr lang="en-US" altLang="zh-CN" dirty="0" smtClean="0"/>
          </a:p>
          <a:p>
            <a:pPr>
              <a:lnSpc>
                <a:spcPct val="150000"/>
              </a:lnSpc>
            </a:pPr>
            <a:r>
              <a:rPr lang="zh-CN" altLang="en-US" dirty="0" smtClean="0">
                <a:solidFill>
                  <a:srgbClr val="FF0000"/>
                </a:solidFill>
              </a:rPr>
              <a:t>键能</a:t>
            </a:r>
            <a:r>
              <a:rPr lang="zh-CN" altLang="en-US" dirty="0">
                <a:solidFill>
                  <a:srgbClr val="FF0000"/>
                </a:solidFill>
              </a:rPr>
              <a:t>越大，化学键越牢固，含有该键的分子越</a:t>
            </a:r>
            <a:r>
              <a:rPr lang="zh-CN" altLang="en-US" dirty="0" smtClean="0">
                <a:solidFill>
                  <a:srgbClr val="FF0000"/>
                </a:solidFill>
              </a:rPr>
              <a:t>稳定。</a:t>
            </a:r>
            <a:endParaRPr lang="zh-CN" altLang="en-US" dirty="0">
              <a:solidFill>
                <a:srgbClr val="FF0000"/>
              </a:solidFill>
            </a:endParaRPr>
          </a:p>
          <a:p>
            <a:pPr>
              <a:lnSpc>
                <a:spcPct val="150000"/>
              </a:lnSpc>
            </a:pPr>
            <a:endParaRPr lang="zh-CN" altLang="en-US" dirty="0"/>
          </a:p>
        </p:txBody>
      </p:sp>
    </p:spTree>
    <p:extLst>
      <p:ext uri="{BB962C8B-B14F-4D97-AF65-F5344CB8AC3E}">
        <p14:creationId xmlns:p14="http://schemas.microsoft.com/office/powerpoint/2010/main" val="27683932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836712"/>
            <a:ext cx="8229600" cy="1066800"/>
          </a:xfrm>
        </p:spPr>
        <p:txBody>
          <a:bodyPr/>
          <a:lstStyle/>
          <a:p>
            <a:r>
              <a:rPr lang="zh-CN" altLang="en-US" dirty="0" smtClean="0"/>
              <a:t>微观原因</a:t>
            </a:r>
            <a:endParaRPr lang="zh-CN" altLang="en-US" dirty="0"/>
          </a:p>
        </p:txBody>
      </p:sp>
      <p:sp>
        <p:nvSpPr>
          <p:cNvPr id="4" name="内容占位符 1"/>
          <p:cNvSpPr>
            <a:spLocks noGrp="1"/>
          </p:cNvSpPr>
          <p:nvPr>
            <p:ph idx="1"/>
          </p:nvPr>
        </p:nvSpPr>
        <p:spPr>
          <a:xfrm>
            <a:off x="457200" y="1903413"/>
            <a:ext cx="8229600" cy="4670425"/>
          </a:xfrm>
          <a:ln/>
        </p:spPr>
        <p:txBody>
          <a:bodyPr/>
          <a:lstStyle/>
          <a:p>
            <a:pPr marL="0" indent="0">
              <a:lnSpc>
                <a:spcPct val="150000"/>
              </a:lnSpc>
              <a:buFontTx/>
              <a:buNone/>
            </a:pPr>
            <a:r>
              <a:rPr lang="en-US" altLang="zh-CN" sz="2400" b="1" dirty="0" smtClean="0"/>
              <a:t>1</a:t>
            </a:r>
            <a:r>
              <a:rPr lang="zh-CN" altLang="en-US" sz="2400" b="1" dirty="0"/>
              <a:t>．反应热与物质中化学键的关系</a:t>
            </a:r>
          </a:p>
          <a:p>
            <a:pPr marL="0" indent="0">
              <a:lnSpc>
                <a:spcPct val="150000"/>
              </a:lnSpc>
              <a:buFontTx/>
              <a:buNone/>
            </a:pPr>
            <a:endParaRPr lang="zh-CN" altLang="en-US" sz="2400" b="1" dirty="0">
              <a:solidFill>
                <a:srgbClr val="0033CC"/>
              </a:solidFill>
            </a:endParaRPr>
          </a:p>
        </p:txBody>
      </p:sp>
      <p:pic>
        <p:nvPicPr>
          <p:cNvPr id="5"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987824" y="2660516"/>
            <a:ext cx="3429000" cy="221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786408" y="5013176"/>
            <a:ext cx="7571184" cy="1015663"/>
          </a:xfrm>
          <a:prstGeom prst="rect">
            <a:avLst/>
          </a:prstGeom>
        </p:spPr>
        <p:txBody>
          <a:bodyPr wrap="square">
            <a:spAutoFit/>
          </a:bodyPr>
          <a:lstStyle/>
          <a:p>
            <a:pPr algn="ctr">
              <a:lnSpc>
                <a:spcPct val="150000"/>
              </a:lnSpc>
            </a:pPr>
            <a:r>
              <a:rPr lang="en-US" altLang="zh-CN" sz="4000" b="1" dirty="0">
                <a:cs typeface="Courier New" panose="02070309020205020404" pitchFamily="49" charset="0"/>
              </a:rPr>
              <a:t>Δ</a:t>
            </a:r>
            <a:r>
              <a:rPr lang="en-US" altLang="zh-CN" sz="4000" b="1" i="1" dirty="0">
                <a:cs typeface="Courier New" panose="02070309020205020404" pitchFamily="49" charset="0"/>
              </a:rPr>
              <a:t>H</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1</a:t>
            </a:r>
            <a:r>
              <a:rPr lang="en-US" altLang="zh-CN" sz="4000" b="1" dirty="0" smtClean="0">
                <a:cs typeface="Courier New" panose="02070309020205020404" pitchFamily="49" charset="0"/>
              </a:rPr>
              <a:t>(</a:t>
            </a:r>
            <a:r>
              <a:rPr lang="zh-CN" altLang="en-US" sz="4000" b="1" dirty="0">
                <a:cs typeface="Times New Roman" panose="02020603050405020304" pitchFamily="18" charset="0"/>
              </a:rPr>
              <a:t>断键</a:t>
            </a:r>
            <a:r>
              <a:rPr lang="en-US" altLang="zh-CN" sz="4000" b="1" dirty="0">
                <a:cs typeface="Courier New" panose="02070309020205020404" pitchFamily="49" charset="0"/>
              </a:rPr>
              <a:t>)</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2</a:t>
            </a:r>
            <a:r>
              <a:rPr lang="en-US" altLang="zh-CN" sz="4000" b="1" dirty="0" smtClean="0">
                <a:cs typeface="Courier New" panose="02070309020205020404" pitchFamily="49" charset="0"/>
              </a:rPr>
              <a:t>(</a:t>
            </a:r>
            <a:r>
              <a:rPr lang="zh-CN" altLang="en-US" sz="4000" b="1" dirty="0">
                <a:cs typeface="Times New Roman" panose="02020603050405020304" pitchFamily="18" charset="0"/>
              </a:rPr>
              <a:t>成键</a:t>
            </a:r>
            <a:r>
              <a:rPr lang="en-US" altLang="zh-CN" sz="4000" b="1" dirty="0" smtClean="0">
                <a:cs typeface="Courier New" panose="02070309020205020404" pitchFamily="49" charset="0"/>
              </a:rPr>
              <a:t>)</a:t>
            </a:r>
            <a:endParaRPr lang="zh-CN" altLang="en-US" sz="4000" b="1" dirty="0">
              <a:solidFill>
                <a:srgbClr val="FF0000"/>
              </a:solidFill>
            </a:endParaRPr>
          </a:p>
        </p:txBody>
      </p:sp>
    </p:spTree>
    <p:extLst>
      <p:ext uri="{BB962C8B-B14F-4D97-AF65-F5344CB8AC3E}">
        <p14:creationId xmlns:p14="http://schemas.microsoft.com/office/powerpoint/2010/main" val="9058712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smtClean="0"/>
              <a:t>四、化学反应</a:t>
            </a:r>
            <a:r>
              <a:rPr lang="zh-CN" altLang="en-US" dirty="0"/>
              <a:t>中能量变化</a:t>
            </a:r>
            <a:r>
              <a:rPr lang="zh-CN" altLang="en-US" dirty="0" smtClean="0"/>
              <a:t>的本质原因</a:t>
            </a:r>
            <a:endParaRPr lang="zh-CN" altLang="en-US" dirty="0"/>
          </a:p>
        </p:txBody>
      </p:sp>
      <p:graphicFrame>
        <p:nvGraphicFramePr>
          <p:cNvPr id="4" name="Object 2"/>
          <p:cNvGraphicFramePr>
            <a:graphicFrameLocks noChangeAspect="1"/>
          </p:cNvGraphicFramePr>
          <p:nvPr>
            <p:extLst>
              <p:ext uri="{D42A27DB-BD31-4B8C-83A1-F6EECF244321}">
                <p14:modId xmlns:p14="http://schemas.microsoft.com/office/powerpoint/2010/main" val="1441635558"/>
              </p:ext>
            </p:extLst>
          </p:nvPr>
        </p:nvGraphicFramePr>
        <p:xfrm>
          <a:off x="827584" y="2205980"/>
          <a:ext cx="6983760" cy="3841068"/>
        </p:xfrm>
        <a:graphic>
          <a:graphicData uri="http://schemas.openxmlformats.org/presentationml/2006/ole">
            <mc:AlternateContent xmlns:mc="http://schemas.openxmlformats.org/markup-compatibility/2006">
              <mc:Choice xmlns:v="urn:schemas-microsoft-com:vml" Requires="v">
                <p:oleObj spid="_x0000_s1048" name="位图图像" r:id="rId3" imgW="5020376" imgH="2523810" progId="Paint.Picture">
                  <p:embed/>
                </p:oleObj>
              </mc:Choice>
              <mc:Fallback>
                <p:oleObj name="位图图像" r:id="rId3" imgW="5020376" imgH="2523810" progId="Paint.Picture">
                  <p:embed/>
                  <p:pic>
                    <p:nvPicPr>
                      <p:cNvPr id="0" name=""/>
                      <p:cNvPicPr>
                        <a:picLocks noChangeAspect="1" noChangeArrowheads="1"/>
                      </p:cNvPicPr>
                      <p:nvPr/>
                    </p:nvPicPr>
                    <p:blipFill>
                      <a:blip r:embed="rId4">
                        <a:lum bright="-54000" contrast="72000"/>
                        <a:extLst>
                          <a:ext uri="{28A0092B-C50C-407E-A947-70E740481C1C}">
                            <a14:useLocalDpi xmlns:a14="http://schemas.microsoft.com/office/drawing/2010/main" val="0"/>
                          </a:ext>
                        </a:extLst>
                      </a:blip>
                      <a:srcRect/>
                      <a:stretch>
                        <a:fillRect/>
                      </a:stretch>
                    </p:blipFill>
                    <p:spPr bwMode="auto">
                      <a:xfrm>
                        <a:off x="827584" y="2205980"/>
                        <a:ext cx="6983760" cy="384106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7749918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理解</a:t>
            </a:r>
            <a:endParaRPr lang="zh-CN" altLang="en-US" dirty="0"/>
          </a:p>
        </p:txBody>
      </p:sp>
      <p:sp>
        <p:nvSpPr>
          <p:cNvPr id="4" name="内容占位符 1"/>
          <p:cNvSpPr txBox="1">
            <a:spLocks/>
          </p:cNvSpPr>
          <p:nvPr/>
        </p:nvSpPr>
        <p:spPr>
          <a:xfrm>
            <a:off x="539552" y="2132856"/>
            <a:ext cx="8064896" cy="4535487"/>
          </a:xfrm>
          <a:prstGeom prst="rect">
            <a:avLst/>
          </a:prstGeom>
          <a:ln/>
        </p:spPr>
        <p:txBody>
          <a:bodyPr vert="horz">
            <a:normAutofit/>
          </a:bodyPr>
          <a:lstStyle>
            <a:lvl1pPr marL="365760" indent="-255905"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495" indent="-247015"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290" indent="-219710"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830" indent="-201295"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90015"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090"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30095"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pPr marL="0" indent="0">
              <a:lnSpc>
                <a:spcPct val="150000"/>
              </a:lnSpc>
              <a:buFontTx/>
              <a:buNone/>
            </a:pPr>
            <a:r>
              <a:rPr lang="en-US" altLang="zh-CN" sz="2400" b="1" dirty="0" smtClean="0"/>
              <a:t>2</a:t>
            </a:r>
            <a:r>
              <a:rPr lang="zh-CN" altLang="en-US" sz="2400" b="1" dirty="0" smtClean="0"/>
              <a:t>．反应热与物质固有能量的关系</a:t>
            </a:r>
            <a:r>
              <a:rPr lang="en-US" altLang="zh-CN" sz="2400" b="1" dirty="0" smtClean="0"/>
              <a:t>——</a:t>
            </a:r>
            <a:r>
              <a:rPr lang="zh-CN" altLang="en-US" sz="2400" b="1" dirty="0" smtClean="0">
                <a:solidFill>
                  <a:srgbClr val="FF0000"/>
                </a:solidFill>
              </a:rPr>
              <a:t>能量守恒</a:t>
            </a:r>
          </a:p>
          <a:p>
            <a:pPr marL="0" indent="0">
              <a:lnSpc>
                <a:spcPct val="150000"/>
              </a:lnSpc>
              <a:buFontTx/>
              <a:buNone/>
            </a:pPr>
            <a:r>
              <a:rPr lang="zh-CN" altLang="en-US" sz="2400" b="1" dirty="0" smtClean="0"/>
              <a:t>反应物具有的总能量大于生成物所具有的总能量，导致反应物转化为生成物时放出热量</a:t>
            </a:r>
            <a:r>
              <a:rPr lang="en-US" altLang="zh-CN" sz="2400" b="1" dirty="0" smtClean="0"/>
              <a:t>,</a:t>
            </a:r>
            <a:r>
              <a:rPr lang="zh-CN" altLang="en-US" sz="2400" b="1" dirty="0" smtClean="0"/>
              <a:t>为放热反应；</a:t>
            </a:r>
            <a:endParaRPr lang="en-US" altLang="zh-CN" sz="2400" b="1" dirty="0" smtClean="0"/>
          </a:p>
          <a:p>
            <a:pPr marL="0" indent="0">
              <a:lnSpc>
                <a:spcPct val="150000"/>
              </a:lnSpc>
              <a:buFontTx/>
              <a:buNone/>
            </a:pPr>
            <a:r>
              <a:rPr lang="zh-CN" altLang="en-US" sz="2400" b="1" dirty="0" smtClean="0"/>
              <a:t>反应物具有的总能量小于生成物所具有的总能量，则反应时需要从外界吸收能量，为吸热反应。</a:t>
            </a:r>
            <a:endParaRPr lang="en-US" altLang="zh-CN" sz="2400" b="1" dirty="0" smtClean="0"/>
          </a:p>
          <a:p>
            <a:pPr marL="0" indent="0">
              <a:lnSpc>
                <a:spcPct val="150000"/>
              </a:lnSpc>
              <a:buFontTx/>
              <a:buNone/>
            </a:pPr>
            <a:r>
              <a:rPr lang="en-US" altLang="zh-CN" sz="2400" b="1" dirty="0" smtClean="0">
                <a:solidFill>
                  <a:srgbClr val="FF0000"/>
                </a:solidFill>
              </a:rPr>
              <a:t>3.</a:t>
            </a:r>
            <a:r>
              <a:rPr lang="zh-CN" altLang="en-US" sz="2400" b="1" dirty="0" smtClean="0">
                <a:solidFill>
                  <a:srgbClr val="FF0000"/>
                </a:solidFill>
              </a:rPr>
              <a:t>物质的总能量越小，物质越稳定</a:t>
            </a:r>
          </a:p>
          <a:p>
            <a:pPr marL="0" indent="0">
              <a:lnSpc>
                <a:spcPct val="150000"/>
              </a:lnSpc>
              <a:buFontTx/>
              <a:buNone/>
            </a:pPr>
            <a:endParaRPr lang="zh-CN" altLang="en-US" sz="2400" b="1" dirty="0"/>
          </a:p>
        </p:txBody>
      </p:sp>
    </p:spTree>
    <p:extLst>
      <p:ext uri="{BB962C8B-B14F-4D97-AF65-F5344CB8AC3E}">
        <p14:creationId xmlns:p14="http://schemas.microsoft.com/office/powerpoint/2010/main" val="38862575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4294967295"/>
          </p:nvPr>
        </p:nvSpPr>
        <p:spPr>
          <a:xfrm>
            <a:off x="395536" y="1125538"/>
            <a:ext cx="7992887" cy="5327798"/>
          </a:xfrm>
        </p:spPr>
        <p:txBody>
          <a:bodyPr>
            <a:normAutofit lnSpcReduction="10000"/>
          </a:bodyPr>
          <a:lstStyle/>
          <a:p>
            <a:pPr marL="0" indent="0">
              <a:lnSpc>
                <a:spcPct val="150000"/>
              </a:lnSpc>
              <a:buFontTx/>
              <a:buNone/>
            </a:pPr>
            <a:r>
              <a:rPr lang="zh-CN" altLang="en-US" sz="2400" b="1" dirty="0" smtClean="0"/>
              <a:t>化学反应</a:t>
            </a:r>
            <a:r>
              <a:rPr lang="zh-CN" altLang="en-US" sz="2400" b="1" dirty="0"/>
              <a:t>中能量变化的图示</a:t>
            </a:r>
            <a:endParaRPr lang="en-US" altLang="zh-CN" sz="2400" b="1" dirty="0"/>
          </a:p>
          <a:p>
            <a:pPr marL="0" indent="0">
              <a:lnSpc>
                <a:spcPct val="150000"/>
              </a:lnSpc>
              <a:buFontTx/>
              <a:buNone/>
            </a:pPr>
            <a:endParaRPr lang="en-US" altLang="zh-CN" sz="2400" b="1" dirty="0"/>
          </a:p>
          <a:p>
            <a:pPr marL="0" indent="0">
              <a:lnSpc>
                <a:spcPct val="150000"/>
              </a:lnSpc>
              <a:buFontTx/>
              <a:buNone/>
            </a:pPr>
            <a:endParaRPr lang="en-US" altLang="zh-CN" sz="2400" b="1" dirty="0"/>
          </a:p>
          <a:p>
            <a:pPr marL="0" indent="0">
              <a:lnSpc>
                <a:spcPct val="150000"/>
              </a:lnSpc>
              <a:buFontTx/>
              <a:buNone/>
            </a:pPr>
            <a:endParaRPr lang="en-US" altLang="zh-CN" sz="2400" b="1" dirty="0"/>
          </a:p>
          <a:p>
            <a:pPr marL="0" indent="0">
              <a:lnSpc>
                <a:spcPct val="150000"/>
              </a:lnSpc>
              <a:buFontTx/>
              <a:buNone/>
            </a:pPr>
            <a:endParaRPr lang="en-US" altLang="zh-CN" sz="2400" b="1" dirty="0"/>
          </a:p>
          <a:p>
            <a:pPr marL="0" indent="0" algn="just">
              <a:lnSpc>
                <a:spcPct val="150000"/>
              </a:lnSpc>
              <a:buFontTx/>
              <a:buNone/>
            </a:pPr>
            <a:endParaRPr lang="en-US" altLang="zh-CN" sz="2400" b="1" dirty="0" smtClean="0">
              <a:cs typeface="Times New Roman" panose="02020603050405020304" pitchFamily="18" charset="0"/>
            </a:endParaRPr>
          </a:p>
          <a:p>
            <a:pPr marL="0" indent="0" algn="just">
              <a:lnSpc>
                <a:spcPct val="150000"/>
              </a:lnSpc>
              <a:buFontTx/>
              <a:buNone/>
            </a:pPr>
            <a:r>
              <a:rPr lang="zh-CN" altLang="en-US" sz="2400" b="1" dirty="0" smtClean="0">
                <a:cs typeface="Times New Roman" panose="02020603050405020304" pitchFamily="18" charset="0"/>
              </a:rPr>
              <a:t>结论</a:t>
            </a:r>
            <a:r>
              <a:rPr lang="zh-CN" altLang="en-US" sz="2400" b="1" dirty="0">
                <a:cs typeface="Times New Roman" panose="02020603050405020304" pitchFamily="18" charset="0"/>
              </a:rPr>
              <a:t>：</a:t>
            </a:r>
            <a:r>
              <a:rPr lang="en-US" altLang="zh-CN" sz="2400" b="1" dirty="0">
                <a:cs typeface="Courier New" panose="02070309020205020404" pitchFamily="49" charset="0"/>
              </a:rPr>
              <a:t>Δ</a:t>
            </a:r>
            <a:r>
              <a:rPr lang="en-US" altLang="zh-CN" sz="2400" b="1" i="1" dirty="0">
                <a:cs typeface="Courier New" panose="02070309020205020404" pitchFamily="49" charset="0"/>
              </a:rPr>
              <a:t>H</a:t>
            </a:r>
            <a:r>
              <a:rPr lang="zh-CN" altLang="en-US" sz="2400" b="1" dirty="0">
                <a:cs typeface="Times New Roman" panose="02020603050405020304" pitchFamily="18" charset="0"/>
              </a:rPr>
              <a:t>＝</a:t>
            </a:r>
            <a:r>
              <a:rPr lang="en-US" altLang="zh-CN" sz="2400" b="1" i="1" dirty="0">
                <a:cs typeface="Courier New" panose="02070309020205020404" pitchFamily="49" charset="0"/>
              </a:rPr>
              <a:t>E</a:t>
            </a:r>
            <a:r>
              <a:rPr lang="zh-CN" altLang="en-US" sz="2400" b="1" baseline="-25000" dirty="0">
                <a:cs typeface="Times New Roman" panose="02020603050405020304" pitchFamily="18" charset="0"/>
              </a:rPr>
              <a:t>生成物</a:t>
            </a:r>
            <a:r>
              <a:rPr lang="zh-CN" altLang="en-US" sz="2400" b="1" dirty="0">
                <a:cs typeface="Times New Roman" panose="02020603050405020304" pitchFamily="18" charset="0"/>
              </a:rPr>
              <a:t>－</a:t>
            </a:r>
            <a:r>
              <a:rPr lang="en-US" altLang="zh-CN" sz="2400" b="1" i="1" dirty="0">
                <a:cs typeface="Courier New" panose="02070309020205020404" pitchFamily="49" charset="0"/>
              </a:rPr>
              <a:t>E</a:t>
            </a:r>
            <a:r>
              <a:rPr lang="zh-CN" altLang="en-US" sz="2400" b="1" baseline="-25000" dirty="0">
                <a:cs typeface="Times New Roman" panose="02020603050405020304" pitchFamily="18" charset="0"/>
              </a:rPr>
              <a:t>反应物</a:t>
            </a:r>
            <a:r>
              <a:rPr lang="en-US" altLang="zh-CN" sz="2400" b="1" baseline="-25000" dirty="0" smtClean="0">
                <a:cs typeface="Times New Roman" panose="02020603050405020304" pitchFamily="18" charset="0"/>
              </a:rPr>
              <a:t>;</a:t>
            </a:r>
          </a:p>
          <a:p>
            <a:pPr marL="0" indent="0" algn="just">
              <a:lnSpc>
                <a:spcPct val="150000"/>
              </a:lnSpc>
              <a:buFontTx/>
              <a:buNone/>
            </a:pPr>
            <a:r>
              <a:rPr lang="en-US" altLang="zh-CN" sz="2400" b="1" i="1" dirty="0" smtClean="0">
                <a:cs typeface="Courier New" panose="02070309020205020404" pitchFamily="49" charset="0"/>
              </a:rPr>
              <a:t>E</a:t>
            </a:r>
            <a:r>
              <a:rPr lang="zh-CN" altLang="en-US" sz="2400" b="1" baseline="-25000" dirty="0">
                <a:cs typeface="Times New Roman" panose="02020603050405020304" pitchFamily="18" charset="0"/>
              </a:rPr>
              <a:t>反应物</a:t>
            </a:r>
            <a:r>
              <a:rPr lang="en-US" altLang="zh-CN" sz="2400" b="1" baseline="-25000" dirty="0">
                <a:cs typeface="Times New Roman" panose="02020603050405020304" pitchFamily="18" charset="0"/>
              </a:rPr>
              <a:t>___</a:t>
            </a:r>
            <a:r>
              <a:rPr lang="en-US" altLang="zh-CN" sz="2400" b="1" i="1" dirty="0">
                <a:cs typeface="Courier New" panose="02070309020205020404" pitchFamily="49" charset="0"/>
              </a:rPr>
              <a:t>E</a:t>
            </a:r>
            <a:r>
              <a:rPr lang="zh-CN" altLang="en-US" sz="2400" b="1" baseline="-25000" dirty="0">
                <a:cs typeface="Times New Roman" panose="02020603050405020304" pitchFamily="18" charset="0"/>
              </a:rPr>
              <a:t>生成物</a:t>
            </a:r>
            <a:r>
              <a:rPr lang="en-US" altLang="zh-CN" sz="2400" b="1" baseline="-25000" dirty="0">
                <a:cs typeface="Times New Roman" panose="02020603050405020304" pitchFamily="18" charset="0"/>
              </a:rPr>
              <a:t>,</a:t>
            </a:r>
            <a:r>
              <a:rPr lang="zh-CN" altLang="en-US" sz="2400" b="1" dirty="0">
                <a:cs typeface="Times New Roman" panose="02020603050405020304" pitchFamily="18" charset="0"/>
              </a:rPr>
              <a:t>反应放热</a:t>
            </a:r>
            <a:r>
              <a:rPr lang="zh-CN" altLang="en-US" sz="2400" b="1" dirty="0" smtClean="0">
                <a:cs typeface="Times New Roman" panose="02020603050405020304" pitchFamily="18" charset="0"/>
              </a:rPr>
              <a:t>；</a:t>
            </a:r>
            <a:endParaRPr lang="en-US" altLang="zh-CN" sz="2400" b="1" dirty="0" smtClean="0">
              <a:cs typeface="Times New Roman" panose="02020603050405020304" pitchFamily="18" charset="0"/>
            </a:endParaRPr>
          </a:p>
          <a:p>
            <a:pPr marL="0" indent="0" algn="just">
              <a:lnSpc>
                <a:spcPct val="150000"/>
              </a:lnSpc>
              <a:buFontTx/>
              <a:buNone/>
            </a:pPr>
            <a:r>
              <a:rPr lang="en-US" altLang="zh-CN" sz="2400" b="1" i="1" dirty="0" smtClean="0">
                <a:cs typeface="Courier New" panose="02070309020205020404" pitchFamily="49" charset="0"/>
              </a:rPr>
              <a:t>E</a:t>
            </a:r>
            <a:r>
              <a:rPr lang="zh-CN" altLang="en-US" sz="2400" b="1" baseline="-25000" dirty="0">
                <a:cs typeface="Times New Roman" panose="02020603050405020304" pitchFamily="18" charset="0"/>
              </a:rPr>
              <a:t>反应物</a:t>
            </a:r>
            <a:r>
              <a:rPr lang="en-US" altLang="zh-CN" sz="2400" b="1" baseline="-25000" dirty="0">
                <a:cs typeface="Times New Roman" panose="02020603050405020304" pitchFamily="18" charset="0"/>
              </a:rPr>
              <a:t>_____</a:t>
            </a:r>
            <a:r>
              <a:rPr lang="en-US" altLang="zh-CN" sz="2400" b="1" i="1" dirty="0">
                <a:cs typeface="Courier New" panose="02070309020205020404" pitchFamily="49" charset="0"/>
              </a:rPr>
              <a:t>E</a:t>
            </a:r>
            <a:r>
              <a:rPr lang="zh-CN" altLang="en-US" sz="2400" b="1" baseline="-25000" dirty="0">
                <a:cs typeface="Times New Roman" panose="02020603050405020304" pitchFamily="18" charset="0"/>
              </a:rPr>
              <a:t>生成物</a:t>
            </a:r>
            <a:r>
              <a:rPr lang="zh-CN" altLang="en-US" sz="2400" b="1" dirty="0">
                <a:cs typeface="Times New Roman" panose="02020603050405020304" pitchFamily="18" charset="0"/>
              </a:rPr>
              <a:t>，反应吸热。</a:t>
            </a:r>
            <a:endParaRPr lang="zh-CN" altLang="en-US" sz="2400" b="1" dirty="0">
              <a:latin typeface="宋体" panose="02010600030101010101" pitchFamily="2" charset="-122"/>
              <a:cs typeface="Courier New" panose="02070309020205020404" pitchFamily="49" charset="0"/>
            </a:endParaRPr>
          </a:p>
          <a:p>
            <a:pPr marL="0" indent="0">
              <a:lnSpc>
                <a:spcPct val="150000"/>
              </a:lnSpc>
              <a:buFontTx/>
              <a:buNone/>
            </a:pPr>
            <a:endParaRPr lang="zh-CN" altLang="en-US" sz="2400" b="1" dirty="0"/>
          </a:p>
          <a:p>
            <a:pPr marL="0" indent="0">
              <a:lnSpc>
                <a:spcPct val="150000"/>
              </a:lnSpc>
              <a:buFontTx/>
              <a:buNone/>
            </a:pPr>
            <a:endParaRPr lang="zh-CN" altLang="en-US" sz="2400" b="1" dirty="0"/>
          </a:p>
        </p:txBody>
      </p:sp>
      <p:pic>
        <p:nvPicPr>
          <p:cNvPr id="16387" name="Picture 2" descr="1-1.TIF"/>
          <p:cNvPicPr>
            <a:picLocks noChangeAspect="1" noChangeArrowheads="1"/>
          </p:cNvPicPr>
          <p:nvPr/>
        </p:nvPicPr>
        <p:blipFill>
          <a:blip r:embed="rId2" r:link="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28750" y="1857375"/>
            <a:ext cx="5786438"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1331640" y="5085184"/>
            <a:ext cx="730250" cy="461963"/>
          </a:xfrm>
          <a:prstGeom prst="rect">
            <a:avLst/>
          </a:prstGeom>
        </p:spPr>
        <p:txBody>
          <a:bodyPr>
            <a:spAutoFit/>
          </a:bodyPr>
          <a:lstStyle/>
          <a:p>
            <a:pPr>
              <a:defRPr/>
            </a:pPr>
            <a:r>
              <a:rPr lang="en-US" sz="2400" b="1" kern="100" dirty="0">
                <a:solidFill>
                  <a:srgbClr val="FF0000"/>
                </a:solidFill>
                <a:latin typeface="Times New Roman"/>
                <a:ea typeface="宋体"/>
                <a:cs typeface="Courier New"/>
              </a:rPr>
              <a:t>&gt;</a:t>
            </a:r>
            <a:endParaRPr lang="zh-CN" altLang="en-US" dirty="0"/>
          </a:p>
        </p:txBody>
      </p:sp>
      <p:sp>
        <p:nvSpPr>
          <p:cNvPr id="5" name="矩形 4"/>
          <p:cNvSpPr/>
          <p:nvPr/>
        </p:nvSpPr>
        <p:spPr>
          <a:xfrm>
            <a:off x="1428750" y="5661248"/>
            <a:ext cx="731838" cy="461962"/>
          </a:xfrm>
          <a:prstGeom prst="rect">
            <a:avLst/>
          </a:prstGeom>
        </p:spPr>
        <p:txBody>
          <a:bodyPr>
            <a:spAutoFit/>
          </a:bodyPr>
          <a:lstStyle/>
          <a:p>
            <a:pPr>
              <a:defRPr/>
            </a:pPr>
            <a:r>
              <a:rPr lang="en-US" sz="2400" b="1" kern="100" dirty="0">
                <a:solidFill>
                  <a:srgbClr val="FF0000"/>
                </a:solidFill>
                <a:latin typeface="Times New Roman"/>
                <a:ea typeface="宋体"/>
                <a:cs typeface="Courier New"/>
              </a:rPr>
              <a:t>&lt;</a:t>
            </a:r>
            <a:endParaRPr lang="zh-CN" altLang="en-US" dirty="0"/>
          </a:p>
        </p:txBody>
      </p:sp>
    </p:spTree>
    <p:extLst>
      <p:ext uri="{BB962C8B-B14F-4D97-AF65-F5344CB8AC3E}">
        <p14:creationId xmlns:p14="http://schemas.microsoft.com/office/powerpoint/2010/main" val="12531398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9032" y="1182624"/>
            <a:ext cx="8229600" cy="1066800"/>
          </a:xfrm>
        </p:spPr>
        <p:txBody>
          <a:bodyPr>
            <a:normAutofit fontScale="90000"/>
          </a:bodyPr>
          <a:lstStyle/>
          <a:p>
            <a:r>
              <a:rPr lang="zh-CN" altLang="en-US" dirty="0" smtClean="0"/>
              <a:t>对比辨析</a:t>
            </a:r>
            <a:r>
              <a:rPr lang="en-US" altLang="zh-CN" dirty="0" smtClean="0"/>
              <a:t>——【</a:t>
            </a:r>
            <a:r>
              <a:rPr lang="zh-CN" altLang="en-US" dirty="0" smtClean="0"/>
              <a:t>键能</a:t>
            </a:r>
            <a:r>
              <a:rPr lang="en-US" altLang="zh-CN" dirty="0" smtClean="0"/>
              <a:t>】</a:t>
            </a:r>
            <a:r>
              <a:rPr lang="zh-CN" altLang="en-US" dirty="0" smtClean="0"/>
              <a:t>与</a:t>
            </a:r>
            <a:r>
              <a:rPr lang="en-US" altLang="zh-CN" dirty="0" smtClean="0"/>
              <a:t>【</a:t>
            </a:r>
            <a:r>
              <a:rPr lang="zh-CN" altLang="en-US" dirty="0" smtClean="0"/>
              <a:t>物质总能</a:t>
            </a:r>
            <a:r>
              <a:rPr lang="en-US" altLang="zh-CN" dirty="0" smtClean="0"/>
              <a:t>】</a:t>
            </a:r>
            <a:r>
              <a:rPr lang="zh-CN" altLang="en-US" dirty="0" smtClean="0"/>
              <a:t>是否一样？</a:t>
            </a:r>
            <a:endParaRPr lang="zh-CN" altLang="en-US" dirty="0"/>
          </a:p>
        </p:txBody>
      </p:sp>
      <p:sp>
        <p:nvSpPr>
          <p:cNvPr id="3" name="内容占位符 2"/>
          <p:cNvSpPr>
            <a:spLocks noGrp="1"/>
          </p:cNvSpPr>
          <p:nvPr>
            <p:ph idx="1"/>
          </p:nvPr>
        </p:nvSpPr>
        <p:spPr>
          <a:xfrm>
            <a:off x="470198" y="2636912"/>
            <a:ext cx="8229600" cy="4325112"/>
          </a:xfrm>
        </p:spPr>
        <p:txBody>
          <a:bodyPr/>
          <a:lstStyle/>
          <a:p>
            <a:pPr>
              <a:lnSpc>
                <a:spcPct val="150000"/>
              </a:lnSpc>
            </a:pPr>
            <a:r>
              <a:rPr lang="zh-CN" altLang="en-US" dirty="0">
                <a:solidFill>
                  <a:srgbClr val="FF0000"/>
                </a:solidFill>
              </a:rPr>
              <a:t>键能越大</a:t>
            </a:r>
            <a:r>
              <a:rPr lang="zh-CN" altLang="en-US" dirty="0" smtClean="0">
                <a:solidFill>
                  <a:srgbClr val="FF0000"/>
                </a:solidFill>
              </a:rPr>
              <a:t>，分子</a:t>
            </a:r>
            <a:r>
              <a:rPr lang="zh-CN" altLang="en-US" dirty="0">
                <a:solidFill>
                  <a:srgbClr val="FF0000"/>
                </a:solidFill>
              </a:rPr>
              <a:t>越</a:t>
            </a:r>
            <a:r>
              <a:rPr lang="zh-CN" altLang="en-US" dirty="0" smtClean="0">
                <a:solidFill>
                  <a:srgbClr val="FF0000"/>
                </a:solidFill>
              </a:rPr>
              <a:t>稳定</a:t>
            </a:r>
            <a:endParaRPr lang="en-US" altLang="zh-CN" dirty="0" smtClean="0">
              <a:solidFill>
                <a:srgbClr val="FF0000"/>
              </a:solidFill>
            </a:endParaRPr>
          </a:p>
          <a:p>
            <a:pPr>
              <a:lnSpc>
                <a:spcPct val="150000"/>
              </a:lnSpc>
            </a:pPr>
            <a:r>
              <a:rPr lang="zh-CN" altLang="en-US" b="1" dirty="0">
                <a:solidFill>
                  <a:srgbClr val="FF0000"/>
                </a:solidFill>
              </a:rPr>
              <a:t>物质的总能量越小，物质越稳定</a:t>
            </a:r>
          </a:p>
          <a:p>
            <a:pPr>
              <a:lnSpc>
                <a:spcPct val="150000"/>
              </a:lnSpc>
            </a:pPr>
            <a:endParaRPr lang="zh-CN" altLang="en-US" dirty="0">
              <a:solidFill>
                <a:srgbClr val="FF0000"/>
              </a:solidFill>
            </a:endParaRPr>
          </a:p>
          <a:p>
            <a:pPr>
              <a:lnSpc>
                <a:spcPct val="150000"/>
              </a:lnSpc>
            </a:pPr>
            <a:endParaRPr lang="zh-CN" altLang="en-US" dirty="0"/>
          </a:p>
        </p:txBody>
      </p:sp>
    </p:spTree>
    <p:extLst>
      <p:ext uri="{BB962C8B-B14F-4D97-AF65-F5344CB8AC3E}">
        <p14:creationId xmlns:p14="http://schemas.microsoft.com/office/powerpoint/2010/main" val="22025530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五、计算焓变</a:t>
            </a:r>
            <a:r>
              <a:rPr lang="zh-CN" altLang="en-US" dirty="0" smtClean="0">
                <a:solidFill>
                  <a:srgbClr val="FF0000"/>
                </a:solidFill>
              </a:rPr>
              <a:t>（两个角度）</a:t>
            </a:r>
            <a:endParaRPr lang="zh-CN" altLang="en-US" dirty="0">
              <a:solidFill>
                <a:srgbClr val="FF0000"/>
              </a:solidFill>
            </a:endParaRPr>
          </a:p>
        </p:txBody>
      </p:sp>
      <p:sp>
        <p:nvSpPr>
          <p:cNvPr id="4" name="矩形 3"/>
          <p:cNvSpPr/>
          <p:nvPr/>
        </p:nvSpPr>
        <p:spPr>
          <a:xfrm>
            <a:off x="477813" y="2054457"/>
            <a:ext cx="7571184" cy="1015663"/>
          </a:xfrm>
          <a:prstGeom prst="rect">
            <a:avLst/>
          </a:prstGeom>
        </p:spPr>
        <p:txBody>
          <a:bodyPr wrap="square">
            <a:spAutoFit/>
          </a:bodyPr>
          <a:lstStyle/>
          <a:p>
            <a:pPr algn="ctr">
              <a:lnSpc>
                <a:spcPct val="150000"/>
              </a:lnSpc>
            </a:pPr>
            <a:r>
              <a:rPr lang="en-US" altLang="zh-CN" sz="4000" b="1" dirty="0">
                <a:cs typeface="Courier New" panose="02070309020205020404" pitchFamily="49" charset="0"/>
              </a:rPr>
              <a:t>Δ</a:t>
            </a:r>
            <a:r>
              <a:rPr lang="en-US" altLang="zh-CN" sz="4000" b="1" i="1" dirty="0">
                <a:cs typeface="Courier New" panose="02070309020205020404" pitchFamily="49" charset="0"/>
              </a:rPr>
              <a:t>H</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1</a:t>
            </a:r>
            <a:r>
              <a:rPr lang="en-US" altLang="zh-CN" sz="4000" b="1" dirty="0" smtClean="0">
                <a:cs typeface="Courier New" panose="02070309020205020404" pitchFamily="49" charset="0"/>
              </a:rPr>
              <a:t>(</a:t>
            </a:r>
            <a:r>
              <a:rPr lang="zh-CN" altLang="en-US" sz="4000" b="1" dirty="0">
                <a:cs typeface="Times New Roman" panose="02020603050405020304" pitchFamily="18" charset="0"/>
              </a:rPr>
              <a:t>断键</a:t>
            </a:r>
            <a:r>
              <a:rPr lang="en-US" altLang="zh-CN" sz="4000" b="1" dirty="0">
                <a:cs typeface="Courier New" panose="02070309020205020404" pitchFamily="49" charset="0"/>
              </a:rPr>
              <a:t>)</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2</a:t>
            </a:r>
            <a:r>
              <a:rPr lang="en-US" altLang="zh-CN" sz="4000" b="1" dirty="0" smtClean="0">
                <a:cs typeface="Courier New" panose="02070309020205020404" pitchFamily="49" charset="0"/>
              </a:rPr>
              <a:t>(</a:t>
            </a:r>
            <a:r>
              <a:rPr lang="zh-CN" altLang="en-US" sz="4000" b="1" dirty="0">
                <a:cs typeface="Times New Roman" panose="02020603050405020304" pitchFamily="18" charset="0"/>
              </a:rPr>
              <a:t>成键</a:t>
            </a:r>
            <a:r>
              <a:rPr lang="en-US" altLang="zh-CN" sz="4000" b="1" dirty="0" smtClean="0">
                <a:cs typeface="Courier New" panose="02070309020205020404" pitchFamily="49" charset="0"/>
              </a:rPr>
              <a:t>)</a:t>
            </a:r>
            <a:endParaRPr lang="zh-CN" altLang="en-US" sz="4000" b="1" dirty="0">
              <a:solidFill>
                <a:srgbClr val="FF0000"/>
              </a:solidFill>
            </a:endParaRPr>
          </a:p>
        </p:txBody>
      </p:sp>
      <p:sp>
        <p:nvSpPr>
          <p:cNvPr id="5" name="矩形 4"/>
          <p:cNvSpPr/>
          <p:nvPr/>
        </p:nvSpPr>
        <p:spPr>
          <a:xfrm>
            <a:off x="899592" y="2780928"/>
            <a:ext cx="7571184" cy="1015663"/>
          </a:xfrm>
          <a:prstGeom prst="rect">
            <a:avLst/>
          </a:prstGeom>
        </p:spPr>
        <p:txBody>
          <a:bodyPr wrap="square">
            <a:spAutoFit/>
          </a:bodyPr>
          <a:lstStyle/>
          <a:p>
            <a:pPr algn="ctr">
              <a:lnSpc>
                <a:spcPct val="150000"/>
              </a:lnSpc>
            </a:pPr>
            <a:r>
              <a:rPr lang="en-US" altLang="zh-CN" sz="4000" b="1" dirty="0">
                <a:cs typeface="Courier New" panose="02070309020205020404" pitchFamily="49" charset="0"/>
              </a:rPr>
              <a:t>Δ</a:t>
            </a:r>
            <a:r>
              <a:rPr lang="en-US" altLang="zh-CN" sz="4000" b="1" i="1" dirty="0">
                <a:cs typeface="Courier New" panose="02070309020205020404" pitchFamily="49" charset="0"/>
              </a:rPr>
              <a:t>H</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1</a:t>
            </a:r>
            <a:r>
              <a:rPr lang="en-US" altLang="zh-CN" sz="4000" b="1" dirty="0" smtClean="0">
                <a:cs typeface="Courier New" panose="02070309020205020404" pitchFamily="49" charset="0"/>
              </a:rPr>
              <a:t>(</a:t>
            </a:r>
            <a:r>
              <a:rPr lang="zh-CN" altLang="en-US" sz="4000" b="1" dirty="0" smtClean="0">
                <a:cs typeface="Courier New" panose="02070309020205020404" pitchFamily="49" charset="0"/>
              </a:rPr>
              <a:t>生成物</a:t>
            </a:r>
            <a:r>
              <a:rPr lang="en-US" altLang="zh-CN" sz="4000" b="1" dirty="0" smtClean="0">
                <a:cs typeface="Courier New" panose="02070309020205020404" pitchFamily="49" charset="0"/>
              </a:rPr>
              <a:t>)</a:t>
            </a:r>
            <a:r>
              <a:rPr lang="zh-CN" altLang="en-US" sz="4000" b="1" dirty="0">
                <a:cs typeface="Times New Roman" panose="02020603050405020304" pitchFamily="18" charset="0"/>
              </a:rPr>
              <a:t>－</a:t>
            </a:r>
            <a:r>
              <a:rPr lang="en-US" altLang="zh-CN" sz="4000" b="1" i="1" dirty="0" smtClean="0">
                <a:cs typeface="Courier New" panose="02070309020205020404" pitchFamily="49" charset="0"/>
              </a:rPr>
              <a:t>E</a:t>
            </a:r>
            <a:r>
              <a:rPr lang="en-US" altLang="zh-CN" sz="4000" b="1" baseline="-25000" dirty="0" smtClean="0">
                <a:cs typeface="Times New Roman" panose="02020603050405020304" pitchFamily="18" charset="0"/>
              </a:rPr>
              <a:t>2</a:t>
            </a:r>
            <a:r>
              <a:rPr lang="en-US" altLang="zh-CN" sz="4000" b="1" dirty="0" smtClean="0">
                <a:cs typeface="Courier New" panose="02070309020205020404" pitchFamily="49" charset="0"/>
              </a:rPr>
              <a:t>(</a:t>
            </a:r>
            <a:r>
              <a:rPr lang="zh-CN" altLang="en-US" sz="4000" b="1" dirty="0" smtClean="0">
                <a:cs typeface="Times New Roman" panose="02020603050405020304" pitchFamily="18" charset="0"/>
              </a:rPr>
              <a:t>反应物</a:t>
            </a:r>
            <a:r>
              <a:rPr lang="en-US" altLang="zh-CN" sz="4000" b="1" dirty="0" smtClean="0">
                <a:cs typeface="Courier New" panose="02070309020205020404" pitchFamily="49" charset="0"/>
              </a:rPr>
              <a:t>)</a:t>
            </a:r>
            <a:endParaRPr lang="zh-CN" altLang="en-US" sz="4000" b="1" dirty="0">
              <a:solidFill>
                <a:srgbClr val="FF0000"/>
              </a:solidFill>
            </a:endParaRPr>
          </a:p>
        </p:txBody>
      </p:sp>
      <p:sp>
        <p:nvSpPr>
          <p:cNvPr id="3" name="矩形 2"/>
          <p:cNvSpPr/>
          <p:nvPr/>
        </p:nvSpPr>
        <p:spPr>
          <a:xfrm>
            <a:off x="1187624" y="3796591"/>
            <a:ext cx="4572000" cy="1475276"/>
          </a:xfrm>
          <a:prstGeom prst="rect">
            <a:avLst/>
          </a:prstGeom>
        </p:spPr>
        <p:txBody>
          <a:bodyPr>
            <a:spAutoFit/>
          </a:bodyPr>
          <a:lstStyle/>
          <a:p>
            <a:pPr>
              <a:lnSpc>
                <a:spcPct val="150000"/>
              </a:lnSpc>
            </a:pPr>
            <a:r>
              <a:rPr lang="en-US" altLang="zh-CN" sz="3200" b="1" dirty="0" smtClean="0"/>
              <a:t>Δ</a:t>
            </a:r>
            <a:r>
              <a:rPr lang="en-US" altLang="zh-CN" sz="3200" b="1" i="1" dirty="0" smtClean="0"/>
              <a:t>H</a:t>
            </a:r>
            <a:r>
              <a:rPr lang="en-US" altLang="zh-CN" sz="3200" b="1" dirty="0" smtClean="0"/>
              <a:t>&gt;0</a:t>
            </a:r>
            <a:r>
              <a:rPr lang="zh-CN" altLang="en-US" sz="3200" b="1" dirty="0"/>
              <a:t>　吸热反应</a:t>
            </a:r>
          </a:p>
          <a:p>
            <a:pPr>
              <a:lnSpc>
                <a:spcPct val="150000"/>
              </a:lnSpc>
            </a:pPr>
            <a:r>
              <a:rPr lang="en-US" altLang="zh-CN" sz="3200" b="1" dirty="0" smtClean="0"/>
              <a:t>Δ</a:t>
            </a:r>
            <a:r>
              <a:rPr lang="en-US" altLang="zh-CN" sz="3200" b="1" i="1" dirty="0" smtClean="0"/>
              <a:t>H</a:t>
            </a:r>
            <a:r>
              <a:rPr lang="en-US" altLang="zh-CN" sz="3200" b="1" dirty="0" smtClean="0"/>
              <a:t>&lt;0</a:t>
            </a:r>
            <a:r>
              <a:rPr lang="zh-CN" altLang="en-US" sz="3200" b="1" dirty="0"/>
              <a:t>　放热反应</a:t>
            </a:r>
          </a:p>
        </p:txBody>
      </p:sp>
    </p:spTree>
    <p:extLst>
      <p:ext uri="{BB962C8B-B14F-4D97-AF65-F5344CB8AC3E}">
        <p14:creationId xmlns:p14="http://schemas.microsoft.com/office/powerpoint/2010/main" val="750820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Text Box 16"/>
          <p:cNvSpPr txBox="1">
            <a:spLocks noChangeArrowheads="1"/>
          </p:cNvSpPr>
          <p:nvPr/>
        </p:nvSpPr>
        <p:spPr bwMode="auto">
          <a:xfrm>
            <a:off x="467544" y="415975"/>
            <a:ext cx="1371600" cy="646113"/>
          </a:xfrm>
          <a:prstGeom prst="rect">
            <a:avLst/>
          </a:prstGeom>
          <a:noFill/>
          <a:ln w="76200" cmpd="tri">
            <a:noFill/>
            <a:miter lim="800000"/>
            <a:headEnd/>
            <a:tailEnd/>
          </a:ln>
        </p:spPr>
        <p:txBody>
          <a:bodyPr>
            <a:spAutoFit/>
          </a:bodyPr>
          <a:lstStyle/>
          <a:p>
            <a:r>
              <a:rPr lang="zh-CN" altLang="en-US" sz="3600" b="1" dirty="0">
                <a:solidFill>
                  <a:srgbClr val="008000"/>
                </a:solidFill>
              </a:rPr>
              <a:t>练习</a:t>
            </a:r>
          </a:p>
        </p:txBody>
      </p:sp>
      <p:sp>
        <p:nvSpPr>
          <p:cNvPr id="9219" name="矩形 5"/>
          <p:cNvSpPr>
            <a:spLocks noChangeArrowheads="1"/>
          </p:cNvSpPr>
          <p:nvPr/>
        </p:nvSpPr>
        <p:spPr bwMode="auto">
          <a:xfrm>
            <a:off x="783876" y="1218896"/>
            <a:ext cx="7715277" cy="1815882"/>
          </a:xfrm>
          <a:prstGeom prst="rect">
            <a:avLst/>
          </a:prstGeom>
          <a:noFill/>
          <a:ln w="9525">
            <a:noFill/>
            <a:miter lim="800000"/>
            <a:headEnd/>
            <a:tailEnd/>
          </a:ln>
        </p:spPr>
        <p:txBody>
          <a:bodyPr wrap="square">
            <a:spAutoFit/>
          </a:bodyPr>
          <a:lstStyle/>
          <a:p>
            <a:pPr algn="l"/>
            <a:r>
              <a:rPr lang="zh-CN" altLang="en-US" sz="2800" b="1" dirty="0">
                <a:latin typeface="Times New Roman" panose="02020603050405020304" pitchFamily="18" charset="0"/>
                <a:cs typeface="Times New Roman" panose="02020603050405020304" pitchFamily="18" charset="0"/>
              </a:rPr>
              <a:t>已知拆开</a:t>
            </a:r>
            <a:r>
              <a:rPr lang="en-US" altLang="zh-CN" sz="2800" b="1" dirty="0">
                <a:latin typeface="Times New Roman" panose="02020603050405020304" pitchFamily="18" charset="0"/>
                <a:cs typeface="Times New Roman" panose="02020603050405020304" pitchFamily="18" charset="0"/>
              </a:rPr>
              <a:t>1mol H</a:t>
            </a:r>
            <a:r>
              <a:rPr lang="en-US" altLang="zh-CN" sz="2800" b="1" baseline="-25000" dirty="0">
                <a:latin typeface="Times New Roman" panose="02020603050405020304" pitchFamily="18" charset="0"/>
                <a:cs typeface="Times New Roman" panose="02020603050405020304" pitchFamily="18" charset="0"/>
              </a:rPr>
              <a:t>2</a:t>
            </a:r>
            <a:r>
              <a:rPr lang="zh-CN" altLang="en-US" sz="2800" b="1" dirty="0">
                <a:latin typeface="Times New Roman" panose="02020603050405020304" pitchFamily="18" charset="0"/>
                <a:cs typeface="Times New Roman" panose="02020603050405020304" pitchFamily="18" charset="0"/>
              </a:rPr>
              <a:t>中的</a:t>
            </a:r>
            <a:r>
              <a:rPr lang="en-US" altLang="zh-CN" sz="2800" b="1" dirty="0">
                <a:latin typeface="Times New Roman" panose="02020603050405020304" pitchFamily="18" charset="0"/>
                <a:cs typeface="Times New Roman" panose="02020603050405020304" pitchFamily="18" charset="0"/>
              </a:rPr>
              <a:t>H-H</a:t>
            </a:r>
            <a:r>
              <a:rPr lang="zh-CN" altLang="en-US" sz="2800" b="1" dirty="0">
                <a:latin typeface="Times New Roman" panose="02020603050405020304" pitchFamily="18" charset="0"/>
                <a:cs typeface="Times New Roman" panose="02020603050405020304" pitchFamily="18" charset="0"/>
              </a:rPr>
              <a:t>单键要吸收</a:t>
            </a:r>
            <a:r>
              <a:rPr lang="en-US" altLang="zh-CN" sz="2800" b="1" dirty="0">
                <a:latin typeface="Times New Roman" panose="02020603050405020304" pitchFamily="18" charset="0"/>
                <a:cs typeface="Times New Roman" panose="02020603050405020304" pitchFamily="18" charset="0"/>
              </a:rPr>
              <a:t>436kJ</a:t>
            </a:r>
            <a:r>
              <a:rPr lang="zh-CN" altLang="en-US" sz="2800" b="1" dirty="0">
                <a:latin typeface="Times New Roman" panose="02020603050405020304" pitchFamily="18" charset="0"/>
                <a:cs typeface="Times New Roman" panose="02020603050405020304" pitchFamily="18" charset="0"/>
              </a:rPr>
              <a:t>的量，拆开</a:t>
            </a:r>
            <a:r>
              <a:rPr lang="en-US" altLang="zh-CN" sz="2800" b="1" dirty="0">
                <a:latin typeface="Times New Roman" panose="02020603050405020304" pitchFamily="18" charset="0"/>
                <a:cs typeface="Times New Roman" panose="02020603050405020304" pitchFamily="18" charset="0"/>
              </a:rPr>
              <a:t>1mol O</a:t>
            </a:r>
            <a:r>
              <a:rPr lang="en-US" altLang="zh-CN" sz="2800" b="1" baseline="-25000" dirty="0">
                <a:latin typeface="Times New Roman" panose="02020603050405020304" pitchFamily="18" charset="0"/>
                <a:cs typeface="Times New Roman" panose="02020603050405020304" pitchFamily="18" charset="0"/>
              </a:rPr>
              <a:t>2</a:t>
            </a:r>
            <a:r>
              <a:rPr lang="zh-CN" altLang="en-US" sz="2800" b="1" dirty="0">
                <a:latin typeface="Times New Roman" panose="02020603050405020304" pitchFamily="18" charset="0"/>
                <a:cs typeface="Times New Roman" panose="02020603050405020304" pitchFamily="18" charset="0"/>
              </a:rPr>
              <a:t>中的</a:t>
            </a:r>
            <a:r>
              <a:rPr lang="en-US" altLang="zh-CN" sz="2800" b="1" dirty="0">
                <a:latin typeface="Times New Roman" panose="02020603050405020304" pitchFamily="18" charset="0"/>
                <a:cs typeface="Times New Roman" panose="02020603050405020304" pitchFamily="18" charset="0"/>
              </a:rPr>
              <a:t>O=O</a:t>
            </a:r>
            <a:r>
              <a:rPr lang="zh-CN" altLang="en-US" sz="2800" b="1" dirty="0">
                <a:latin typeface="Times New Roman" panose="02020603050405020304" pitchFamily="18" charset="0"/>
                <a:cs typeface="Times New Roman" panose="02020603050405020304" pitchFamily="18" charset="0"/>
              </a:rPr>
              <a:t>双键要吸收</a:t>
            </a:r>
            <a:r>
              <a:rPr lang="en-US" altLang="zh-CN" sz="2800" b="1" dirty="0">
                <a:latin typeface="Times New Roman" panose="02020603050405020304" pitchFamily="18" charset="0"/>
                <a:cs typeface="Times New Roman" panose="02020603050405020304" pitchFamily="18" charset="0"/>
              </a:rPr>
              <a:t>496 kJ</a:t>
            </a:r>
            <a:r>
              <a:rPr lang="zh-CN" altLang="en-US" sz="2800" b="1" dirty="0">
                <a:latin typeface="Times New Roman" panose="02020603050405020304" pitchFamily="18" charset="0"/>
                <a:cs typeface="Times New Roman" panose="02020603050405020304" pitchFamily="18" charset="0"/>
              </a:rPr>
              <a:t>的能量，形成水分子中的</a:t>
            </a:r>
            <a:r>
              <a:rPr lang="en-US" altLang="zh-CN" sz="2800" b="1" dirty="0">
                <a:latin typeface="Times New Roman" panose="02020603050405020304" pitchFamily="18" charset="0"/>
                <a:cs typeface="Times New Roman" panose="02020603050405020304" pitchFamily="18" charset="0"/>
              </a:rPr>
              <a:t>1mol H-O</a:t>
            </a:r>
            <a:r>
              <a:rPr lang="zh-CN" altLang="en-US" sz="2800" b="1" dirty="0">
                <a:latin typeface="Times New Roman" panose="02020603050405020304" pitchFamily="18" charset="0"/>
                <a:cs typeface="Times New Roman" panose="02020603050405020304" pitchFamily="18" charset="0"/>
              </a:rPr>
              <a:t>键要放出</a:t>
            </a:r>
            <a:r>
              <a:rPr lang="en-US" altLang="zh-CN" sz="2800" b="1" dirty="0">
                <a:latin typeface="Times New Roman" panose="02020603050405020304" pitchFamily="18" charset="0"/>
                <a:cs typeface="Times New Roman" panose="02020603050405020304" pitchFamily="18" charset="0"/>
              </a:rPr>
              <a:t>463 kJ</a:t>
            </a:r>
            <a:r>
              <a:rPr lang="zh-CN" altLang="en-US" sz="2800" b="1" dirty="0">
                <a:latin typeface="Times New Roman" panose="02020603050405020304" pitchFamily="18" charset="0"/>
                <a:cs typeface="Times New Roman" panose="02020603050405020304" pitchFamily="18" charset="0"/>
              </a:rPr>
              <a:t>的能量。</a:t>
            </a:r>
            <a:endParaRPr lang="en-US" altLang="zh-CN" sz="2800" b="1" dirty="0">
              <a:latin typeface="Times New Roman" panose="02020603050405020304" pitchFamily="18" charset="0"/>
              <a:cs typeface="Times New Roman" panose="02020603050405020304" pitchFamily="18" charset="0"/>
            </a:endParaRPr>
          </a:p>
          <a:p>
            <a:pPr algn="l"/>
            <a:r>
              <a:rPr lang="zh-CN" altLang="en-US" sz="2800" b="1" dirty="0">
                <a:solidFill>
                  <a:schemeClr val="tx1"/>
                </a:solidFill>
                <a:latin typeface="Times New Roman" panose="02020603050405020304" pitchFamily="18" charset="0"/>
                <a:cs typeface="Times New Roman" panose="02020603050405020304" pitchFamily="18" charset="0"/>
              </a:rPr>
              <a:t>问：该燃烧反应的能量变化。</a:t>
            </a:r>
          </a:p>
        </p:txBody>
      </p:sp>
      <p:sp>
        <p:nvSpPr>
          <p:cNvPr id="4" name="Text Box 52"/>
          <p:cNvSpPr txBox="1">
            <a:spLocks noChangeArrowheads="1"/>
          </p:cNvSpPr>
          <p:nvPr/>
        </p:nvSpPr>
        <p:spPr bwMode="auto">
          <a:xfrm>
            <a:off x="857252" y="5229200"/>
            <a:ext cx="7459164" cy="523220"/>
          </a:xfrm>
          <a:prstGeom prst="rect">
            <a:avLst/>
          </a:prstGeom>
          <a:noFill/>
          <a:ln w="9525">
            <a:solidFill>
              <a:srgbClr val="C00000"/>
            </a:solidFill>
            <a:miter lim="800000"/>
            <a:headEnd/>
            <a:tailEnd/>
          </a:ln>
        </p:spPr>
        <p:txBody>
          <a:bodyPr wrap="square">
            <a:spAutoFit/>
          </a:bodyPr>
          <a:lstStyle/>
          <a:p>
            <a:pPr>
              <a:defRPr/>
            </a:pPr>
            <a:r>
              <a:rPr lang="zh-CN" altLang="en-US" sz="2800" b="1" dirty="0" smtClean="0">
                <a:solidFill>
                  <a:srgbClr val="FF0000"/>
                </a:solidFill>
                <a:latin typeface="+mn-ea"/>
              </a:rPr>
              <a:t>反应热</a:t>
            </a:r>
            <a:r>
              <a:rPr lang="zh-CN" altLang="en-US" sz="2800" b="1" dirty="0">
                <a:solidFill>
                  <a:srgbClr val="FF0000"/>
                </a:solidFill>
              </a:rPr>
              <a:t>△</a:t>
            </a:r>
            <a:r>
              <a:rPr lang="en-US" altLang="zh-CN" sz="2800" b="1" dirty="0">
                <a:solidFill>
                  <a:srgbClr val="FF0000"/>
                </a:solidFill>
              </a:rPr>
              <a:t>H</a:t>
            </a:r>
            <a:r>
              <a:rPr lang="en-US" altLang="zh-CN" sz="2800" b="1" dirty="0" smtClean="0">
                <a:solidFill>
                  <a:srgbClr val="FF0000"/>
                </a:solidFill>
                <a:latin typeface="+mn-ea"/>
              </a:rPr>
              <a:t> </a:t>
            </a:r>
            <a:r>
              <a:rPr lang="en-US" altLang="zh-CN" sz="2800" b="1" dirty="0">
                <a:solidFill>
                  <a:srgbClr val="FF0000"/>
                </a:solidFill>
                <a:latin typeface="+mn-ea"/>
              </a:rPr>
              <a:t>= </a:t>
            </a:r>
            <a:r>
              <a:rPr lang="zh-CN" altLang="en-US" sz="2800" b="1" dirty="0">
                <a:solidFill>
                  <a:srgbClr val="FF0000"/>
                </a:solidFill>
                <a:latin typeface="+mn-ea"/>
              </a:rPr>
              <a:t>反应物总键能 </a:t>
            </a:r>
            <a:r>
              <a:rPr lang="en-US" altLang="zh-CN" sz="2800" b="1" dirty="0">
                <a:solidFill>
                  <a:srgbClr val="FF0000"/>
                </a:solidFill>
                <a:latin typeface="+mn-ea"/>
              </a:rPr>
              <a:t>- </a:t>
            </a:r>
            <a:r>
              <a:rPr lang="zh-CN" altLang="en-US" sz="2800" b="1" dirty="0">
                <a:solidFill>
                  <a:srgbClr val="FF0000"/>
                </a:solidFill>
                <a:latin typeface="+mn-ea"/>
              </a:rPr>
              <a:t>生成物总</a:t>
            </a:r>
            <a:r>
              <a:rPr lang="zh-CN" altLang="en-US" sz="2800" b="1" dirty="0" smtClean="0">
                <a:solidFill>
                  <a:srgbClr val="FF0000"/>
                </a:solidFill>
                <a:latin typeface="+mn-ea"/>
              </a:rPr>
              <a:t>键能</a:t>
            </a:r>
            <a:endParaRPr lang="en-US" altLang="zh-CN" sz="2800" b="1" dirty="0">
              <a:solidFill>
                <a:srgbClr val="FF0000"/>
              </a:solidFill>
              <a:latin typeface="+mn-ea"/>
            </a:endParaRPr>
          </a:p>
        </p:txBody>
      </p:sp>
      <p:sp>
        <p:nvSpPr>
          <p:cNvPr id="5" name="TextBox 4"/>
          <p:cNvSpPr txBox="1">
            <a:spLocks noChangeArrowheads="1"/>
          </p:cNvSpPr>
          <p:nvPr/>
        </p:nvSpPr>
        <p:spPr bwMode="auto">
          <a:xfrm>
            <a:off x="857252" y="3163693"/>
            <a:ext cx="7747196" cy="461665"/>
          </a:xfrm>
          <a:prstGeom prst="rect">
            <a:avLst/>
          </a:prstGeom>
          <a:noFill/>
          <a:ln w="9525">
            <a:noFill/>
            <a:miter lim="800000"/>
            <a:headEnd/>
            <a:tailEnd/>
          </a:ln>
        </p:spPr>
        <p:txBody>
          <a:bodyPr wrap="square">
            <a:spAutoFit/>
          </a:bodyPr>
          <a:lstStyle/>
          <a:p>
            <a:pPr>
              <a:spcBef>
                <a:spcPct val="0"/>
              </a:spcBef>
            </a:pPr>
            <a:r>
              <a:rPr lang="zh-CN" altLang="en-US" sz="2400" b="1" dirty="0">
                <a:solidFill>
                  <a:srgbClr val="FF0000"/>
                </a:solidFill>
                <a:latin typeface="Times New Roman" panose="02020603050405020304" pitchFamily="18" charset="0"/>
                <a:cs typeface="Times New Roman" panose="02020603050405020304" pitchFamily="18" charset="0"/>
              </a:rPr>
              <a:t>反应热△</a:t>
            </a:r>
            <a:r>
              <a:rPr lang="en-US" altLang="zh-CN" sz="2400" b="1" dirty="0">
                <a:solidFill>
                  <a:srgbClr val="FF0000"/>
                </a:solidFill>
                <a:latin typeface="Times New Roman" panose="02020603050405020304" pitchFamily="18" charset="0"/>
                <a:cs typeface="Times New Roman" panose="02020603050405020304" pitchFamily="18" charset="0"/>
              </a:rPr>
              <a:t>H=</a:t>
            </a:r>
            <a:r>
              <a:rPr lang="el-GR" altLang="zh-CN" sz="2400" b="1" dirty="0">
                <a:solidFill>
                  <a:srgbClr val="FF0000"/>
                </a:solidFill>
                <a:latin typeface="Times New Roman" panose="02020603050405020304" pitchFamily="18" charset="0"/>
                <a:cs typeface="Times New Roman" panose="02020603050405020304" pitchFamily="18" charset="0"/>
              </a:rPr>
              <a:t> </a:t>
            </a:r>
            <a:r>
              <a:rPr lang="en-US" altLang="zh-CN" sz="2400" b="1" dirty="0">
                <a:solidFill>
                  <a:srgbClr val="FF0000"/>
                </a:solidFill>
                <a:latin typeface="Times New Roman" panose="02020603050405020304" pitchFamily="18" charset="0"/>
                <a:cs typeface="Times New Roman" panose="02020603050405020304" pitchFamily="18" charset="0"/>
              </a:rPr>
              <a:t>2</a:t>
            </a:r>
            <a:r>
              <a:rPr lang="el-GR" altLang="zh-CN" sz="2400" b="1" dirty="0" smtClean="0">
                <a:solidFill>
                  <a:srgbClr val="FF0000"/>
                </a:solidFill>
                <a:latin typeface="Times New Roman" panose="02020603050405020304" pitchFamily="18" charset="0"/>
                <a:cs typeface="Times New Roman" panose="02020603050405020304" pitchFamily="18" charset="0"/>
              </a:rPr>
              <a:t>ε</a:t>
            </a:r>
            <a:r>
              <a:rPr lang="en-US" altLang="zh-CN" sz="2400" b="1" dirty="0" smtClean="0">
                <a:solidFill>
                  <a:srgbClr val="FF0000"/>
                </a:solidFill>
                <a:latin typeface="Times New Roman" panose="02020603050405020304" pitchFamily="18" charset="0"/>
                <a:cs typeface="Times New Roman" panose="02020603050405020304" pitchFamily="18" charset="0"/>
              </a:rPr>
              <a:t>(H-H) </a:t>
            </a:r>
            <a:r>
              <a:rPr lang="zh-CN" altLang="en-US" sz="2400" b="1" dirty="0" smtClean="0">
                <a:solidFill>
                  <a:srgbClr val="FF0000"/>
                </a:solidFill>
                <a:latin typeface="Times New Roman" panose="02020603050405020304" pitchFamily="18" charset="0"/>
                <a:cs typeface="Times New Roman" panose="02020603050405020304" pitchFamily="18" charset="0"/>
              </a:rPr>
              <a:t>＋</a:t>
            </a:r>
            <a:r>
              <a:rPr lang="el-GR" altLang="zh-CN" sz="2400" b="1" dirty="0" smtClean="0">
                <a:solidFill>
                  <a:srgbClr val="FF0000"/>
                </a:solidFill>
                <a:latin typeface="Times New Roman" panose="02020603050405020304" pitchFamily="18" charset="0"/>
                <a:cs typeface="Times New Roman" panose="02020603050405020304" pitchFamily="18" charset="0"/>
              </a:rPr>
              <a:t>ε</a:t>
            </a:r>
            <a:r>
              <a:rPr lang="en-US" altLang="zh-CN" sz="2400" b="1" dirty="0">
                <a:solidFill>
                  <a:srgbClr val="FF0000"/>
                </a:solidFill>
                <a:latin typeface="Times New Roman" panose="02020603050405020304" pitchFamily="18" charset="0"/>
                <a:cs typeface="Times New Roman" panose="02020603050405020304" pitchFamily="18" charset="0"/>
              </a:rPr>
              <a:t>(O=O</a:t>
            </a:r>
            <a:r>
              <a:rPr lang="en-US" altLang="zh-CN" sz="2400" b="1" dirty="0" smtClean="0">
                <a:solidFill>
                  <a:srgbClr val="FF0000"/>
                </a:solidFill>
                <a:latin typeface="Times New Roman" panose="02020603050405020304" pitchFamily="18" charset="0"/>
                <a:cs typeface="Times New Roman" panose="02020603050405020304" pitchFamily="18" charset="0"/>
              </a:rPr>
              <a:t>) </a:t>
            </a:r>
            <a:r>
              <a:rPr lang="zh-CN" altLang="en-US" sz="2400" b="1" dirty="0" smtClean="0">
                <a:solidFill>
                  <a:srgbClr val="FF0000"/>
                </a:solidFill>
                <a:latin typeface="Times New Roman" panose="02020603050405020304" pitchFamily="18" charset="0"/>
                <a:cs typeface="Times New Roman" panose="02020603050405020304" pitchFamily="18" charset="0"/>
              </a:rPr>
              <a:t>－ </a:t>
            </a:r>
            <a:r>
              <a:rPr lang="en-US" altLang="zh-CN" sz="2400" b="1" dirty="0">
                <a:solidFill>
                  <a:srgbClr val="FF0000"/>
                </a:solidFill>
                <a:latin typeface="Times New Roman" panose="02020603050405020304" pitchFamily="18" charset="0"/>
                <a:cs typeface="Times New Roman" panose="02020603050405020304" pitchFamily="18" charset="0"/>
              </a:rPr>
              <a:t>4</a:t>
            </a:r>
            <a:r>
              <a:rPr lang="el-GR" altLang="zh-CN" sz="2400" b="1" dirty="0">
                <a:solidFill>
                  <a:srgbClr val="FF0000"/>
                </a:solidFill>
                <a:latin typeface="Times New Roman" panose="02020603050405020304" pitchFamily="18" charset="0"/>
                <a:cs typeface="Times New Roman" panose="02020603050405020304" pitchFamily="18" charset="0"/>
              </a:rPr>
              <a:t>ε</a:t>
            </a:r>
            <a:r>
              <a:rPr lang="en-US" altLang="zh-CN" sz="2400" b="1" dirty="0">
                <a:solidFill>
                  <a:srgbClr val="FF0000"/>
                </a:solidFill>
                <a:latin typeface="Times New Roman" panose="02020603050405020304" pitchFamily="18" charset="0"/>
                <a:cs typeface="Times New Roman" panose="02020603050405020304" pitchFamily="18" charset="0"/>
              </a:rPr>
              <a:t>(O-H</a:t>
            </a:r>
            <a:r>
              <a:rPr lang="en-US" altLang="zh-CN" sz="2400" b="1" dirty="0" smtClean="0">
                <a:solidFill>
                  <a:srgbClr val="FF0000"/>
                </a:solidFill>
                <a:latin typeface="Times New Roman" panose="02020603050405020304" pitchFamily="18" charset="0"/>
                <a:cs typeface="Times New Roman" panose="02020603050405020304" pitchFamily="18" charset="0"/>
              </a:rPr>
              <a:t>)= -484 kJ/</a:t>
            </a:r>
            <a:r>
              <a:rPr lang="en-US" altLang="zh-CN" sz="2400" b="1" dirty="0" err="1" smtClean="0">
                <a:solidFill>
                  <a:srgbClr val="FF0000"/>
                </a:solidFill>
                <a:latin typeface="Times New Roman" panose="02020603050405020304" pitchFamily="18" charset="0"/>
                <a:cs typeface="Times New Roman" panose="02020603050405020304" pitchFamily="18" charset="0"/>
              </a:rPr>
              <a:t>mol</a:t>
            </a:r>
            <a:endParaRPr lang="zh-CN" altLang="en-US" sz="2400" b="1" dirty="0">
              <a:solidFill>
                <a:srgbClr val="FF0000"/>
              </a:solidFill>
              <a:latin typeface="Times New Roman" panose="02020603050405020304" pitchFamily="18" charset="0"/>
              <a:cs typeface="Times New Roman" panose="02020603050405020304" pitchFamily="18" charset="0"/>
            </a:endParaRPr>
          </a:p>
        </p:txBody>
      </p:sp>
      <p:sp>
        <p:nvSpPr>
          <p:cNvPr id="6" name="矩形 5"/>
          <p:cNvSpPr/>
          <p:nvPr/>
        </p:nvSpPr>
        <p:spPr>
          <a:xfrm>
            <a:off x="6584846" y="4096722"/>
            <a:ext cx="1914307" cy="523220"/>
          </a:xfrm>
          <a:prstGeom prst="rect">
            <a:avLst/>
          </a:prstGeom>
        </p:spPr>
        <p:txBody>
          <a:bodyPr wrap="none">
            <a:spAutoFit/>
          </a:bodyPr>
          <a:lstStyle/>
          <a:p>
            <a:r>
              <a:rPr lang="zh-CN" altLang="en-US" sz="2800" b="1" dirty="0" smtClean="0">
                <a:solidFill>
                  <a:srgbClr val="FF0000"/>
                </a:solidFill>
                <a:latin typeface="Times New Roman" pitchFamily="18" charset="0"/>
                <a:cs typeface="Times New Roman" pitchFamily="18" charset="0"/>
              </a:rPr>
              <a:t>放热</a:t>
            </a:r>
            <a:r>
              <a:rPr lang="en-US" altLang="zh-CN" sz="2800" b="1" dirty="0" smtClean="0">
                <a:solidFill>
                  <a:srgbClr val="FF0000"/>
                </a:solidFill>
                <a:latin typeface="Times New Roman" pitchFamily="18" charset="0"/>
                <a:cs typeface="Times New Roman" pitchFamily="18" charset="0"/>
              </a:rPr>
              <a:t>484 kJ</a:t>
            </a:r>
            <a:endParaRPr lang="zh-CN" altLang="en-US"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321196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4293096"/>
            <a:ext cx="8229600" cy="1066800"/>
          </a:xfrm>
        </p:spPr>
        <p:txBody>
          <a:bodyPr/>
          <a:lstStyle/>
          <a:p>
            <a:pPr algn="ctr"/>
            <a:r>
              <a:rPr lang="en-US" altLang="zh-CN" b="1" dirty="0" smtClean="0"/>
              <a:t>A </a:t>
            </a:r>
            <a:r>
              <a:rPr lang="en-US" altLang="zh-CN" b="1" dirty="0"/>
              <a:t>diamond is forever </a:t>
            </a:r>
            <a:endParaRPr lang="zh-CN" altLang="en-US" dirty="0"/>
          </a:p>
        </p:txBody>
      </p:sp>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b="11801"/>
          <a:stretch/>
        </p:blipFill>
        <p:spPr>
          <a:xfrm>
            <a:off x="2677344" y="1916832"/>
            <a:ext cx="3810000" cy="2520280"/>
          </a:xfrm>
          <a:prstGeom prst="rect">
            <a:avLst/>
          </a:prstGeom>
        </p:spPr>
      </p:pic>
    </p:spTree>
    <p:extLst>
      <p:ext uri="{BB962C8B-B14F-4D97-AF65-F5344CB8AC3E}">
        <p14:creationId xmlns:p14="http://schemas.microsoft.com/office/powerpoint/2010/main" val="29391407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学习目标</a:t>
            </a:r>
            <a:endParaRPr lang="zh-CN" altLang="en-US" dirty="0"/>
          </a:p>
        </p:txBody>
      </p:sp>
      <p:sp>
        <p:nvSpPr>
          <p:cNvPr id="4" name="内容占位符 1"/>
          <p:cNvSpPr>
            <a:spLocks noGrp="1"/>
          </p:cNvSpPr>
          <p:nvPr>
            <p:ph idx="1"/>
          </p:nvPr>
        </p:nvSpPr>
        <p:spPr>
          <a:xfrm>
            <a:off x="251520" y="2249424"/>
            <a:ext cx="8640960" cy="4325112"/>
          </a:xfrm>
          <a:ln/>
        </p:spPr>
        <p:txBody>
          <a:bodyPr/>
          <a:lstStyle/>
          <a:p>
            <a:pPr marL="0" indent="0">
              <a:lnSpc>
                <a:spcPct val="150000"/>
              </a:lnSpc>
              <a:buFontTx/>
              <a:buNone/>
            </a:pPr>
            <a:r>
              <a:rPr lang="en-US" altLang="zh-CN" sz="2400" b="1" dirty="0" smtClean="0"/>
              <a:t>1</a:t>
            </a:r>
            <a:r>
              <a:rPr lang="en-US" altLang="zh-CN" sz="2400" b="1" dirty="0"/>
              <a:t>.</a:t>
            </a:r>
            <a:r>
              <a:rPr lang="zh-CN" altLang="en-US" sz="2400" b="1" dirty="0"/>
              <a:t>了解</a:t>
            </a:r>
            <a:r>
              <a:rPr lang="zh-CN" altLang="en-US" sz="2400" b="1" dirty="0" smtClean="0"/>
              <a:t>化学反应能量</a:t>
            </a:r>
            <a:r>
              <a:rPr lang="zh-CN" altLang="en-US" sz="2400" b="1" dirty="0"/>
              <a:t>转化的原因，能说出常见的能量转化形式。</a:t>
            </a:r>
          </a:p>
          <a:p>
            <a:pPr marL="0" indent="0">
              <a:lnSpc>
                <a:spcPct val="150000"/>
              </a:lnSpc>
              <a:buFontTx/>
              <a:buNone/>
            </a:pPr>
            <a:r>
              <a:rPr lang="en-US" altLang="zh-CN" sz="2400" b="1" dirty="0" smtClean="0"/>
              <a:t>2.</a:t>
            </a:r>
            <a:r>
              <a:rPr lang="zh-CN" altLang="en-US" sz="2400" b="1" dirty="0" smtClean="0"/>
              <a:t>了解</a:t>
            </a:r>
            <a:r>
              <a:rPr lang="zh-CN" altLang="en-US" sz="2400" b="1" dirty="0"/>
              <a:t>化学能与热能的相互转化，了解吸热反应、放热反应、反应热等概念。</a:t>
            </a:r>
          </a:p>
          <a:p>
            <a:pPr marL="0" indent="0">
              <a:lnSpc>
                <a:spcPct val="150000"/>
              </a:lnSpc>
              <a:buFontTx/>
              <a:buNone/>
            </a:pPr>
            <a:r>
              <a:rPr lang="en-US" altLang="zh-CN" sz="2400" b="1" dirty="0" smtClean="0"/>
              <a:t>3.</a:t>
            </a:r>
            <a:r>
              <a:rPr lang="zh-CN" altLang="en-US" sz="2400" b="1" dirty="0" smtClean="0"/>
              <a:t>了解</a:t>
            </a:r>
            <a:r>
              <a:rPr lang="zh-CN" altLang="en-US" sz="2400" b="1" dirty="0"/>
              <a:t>热化学方程式的含义并能正确书写热化学方程式。</a:t>
            </a:r>
          </a:p>
          <a:p>
            <a:pPr marL="0" indent="0">
              <a:lnSpc>
                <a:spcPct val="150000"/>
              </a:lnSpc>
              <a:buFontTx/>
              <a:buNone/>
            </a:pPr>
            <a:endParaRPr lang="en-US" altLang="zh-CN" sz="2400" b="1" dirty="0">
              <a:solidFill>
                <a:srgbClr val="0033CC"/>
              </a:solidFill>
            </a:endParaRPr>
          </a:p>
          <a:p>
            <a:pPr marL="0" indent="0">
              <a:lnSpc>
                <a:spcPct val="150000"/>
              </a:lnSpc>
              <a:buFontTx/>
              <a:buNone/>
            </a:pPr>
            <a:endParaRPr lang="zh-CN" altLang="en-US" sz="2800" b="1" dirty="0">
              <a:solidFill>
                <a:srgbClr val="0033CC"/>
              </a:solidFill>
            </a:endParaRPr>
          </a:p>
        </p:txBody>
      </p:sp>
    </p:spTree>
    <p:extLst>
      <p:ext uri="{BB962C8B-B14F-4D97-AF65-F5344CB8AC3E}">
        <p14:creationId xmlns:p14="http://schemas.microsoft.com/office/powerpoint/2010/main" val="4207335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3"/>
          <p:cNvSpPr txBox="1">
            <a:spLocks noChangeArrowheads="1"/>
          </p:cNvSpPr>
          <p:nvPr/>
        </p:nvSpPr>
        <p:spPr bwMode="auto">
          <a:xfrm>
            <a:off x="1115616" y="404664"/>
            <a:ext cx="6853238" cy="646113"/>
          </a:xfrm>
          <a:prstGeom prst="rect">
            <a:avLst/>
          </a:prstGeom>
          <a:noFill/>
          <a:ln w="19050">
            <a:solidFill>
              <a:schemeClr val="tx1"/>
            </a:solidFill>
            <a:miter lim="800000"/>
            <a:headEnd/>
            <a:tailEnd/>
          </a:ln>
        </p:spPr>
        <p:txBody>
          <a:bodyPr>
            <a:spAutoFit/>
          </a:bodyPr>
          <a:lstStyle/>
          <a:p>
            <a:pPr algn="l"/>
            <a:r>
              <a:rPr lang="zh-CN" altLang="en-US" sz="3600"/>
              <a:t>物质所具有的能量越低则越稳定</a:t>
            </a:r>
          </a:p>
        </p:txBody>
      </p:sp>
      <p:sp>
        <p:nvSpPr>
          <p:cNvPr id="14" name="Text Box 5"/>
          <p:cNvSpPr txBox="1">
            <a:spLocks noChangeArrowheads="1"/>
          </p:cNvSpPr>
          <p:nvPr/>
        </p:nvSpPr>
        <p:spPr bwMode="auto">
          <a:xfrm>
            <a:off x="428625" y="1214438"/>
            <a:ext cx="8572500" cy="2021066"/>
          </a:xfrm>
          <a:prstGeom prst="rect">
            <a:avLst/>
          </a:prstGeom>
          <a:noFill/>
          <a:ln w="57150" algn="ctr">
            <a:noFill/>
            <a:miter lim="800000"/>
            <a:headEnd/>
            <a:tailEnd/>
          </a:ln>
        </p:spPr>
        <p:txBody>
          <a:bodyPr>
            <a:spAutoFit/>
          </a:bodyPr>
          <a:lstStyle/>
          <a:p>
            <a:pPr algn="l">
              <a:spcBef>
                <a:spcPts val="1200"/>
              </a:spcBef>
            </a:pPr>
            <a:r>
              <a:rPr lang="zh-CN" altLang="en-US" sz="2800" b="1" dirty="0">
                <a:solidFill>
                  <a:schemeClr val="tx1"/>
                </a:solidFill>
              </a:rPr>
              <a:t>已知，在</a:t>
            </a:r>
            <a:r>
              <a:rPr lang="en-US" altLang="zh-CN" sz="2800" b="1" dirty="0">
                <a:solidFill>
                  <a:schemeClr val="tx1"/>
                </a:solidFill>
              </a:rPr>
              <a:t>25℃</a:t>
            </a:r>
            <a:r>
              <a:rPr lang="zh-CN" altLang="en-US" sz="2800" b="1" dirty="0">
                <a:solidFill>
                  <a:schemeClr val="tx1"/>
                </a:solidFill>
              </a:rPr>
              <a:t>和</a:t>
            </a:r>
            <a:r>
              <a:rPr lang="en-US" altLang="zh-CN" sz="2800" b="1" dirty="0">
                <a:solidFill>
                  <a:schemeClr val="tx1"/>
                </a:solidFill>
              </a:rPr>
              <a:t>101kPa</a:t>
            </a:r>
            <a:r>
              <a:rPr lang="zh-CN" altLang="en-US" sz="2800" b="1" dirty="0">
                <a:solidFill>
                  <a:schemeClr val="tx1"/>
                </a:solidFill>
              </a:rPr>
              <a:t>的条件下，</a:t>
            </a:r>
            <a:r>
              <a:rPr lang="en-US" altLang="zh-CN" sz="2800" b="1" dirty="0">
                <a:solidFill>
                  <a:schemeClr val="tx1"/>
                </a:solidFill>
              </a:rPr>
              <a:t>1 mol </a:t>
            </a:r>
            <a:r>
              <a:rPr lang="zh-CN" altLang="en-US" sz="2800" b="1" dirty="0">
                <a:solidFill>
                  <a:schemeClr val="tx1"/>
                </a:solidFill>
              </a:rPr>
              <a:t>石墨</a:t>
            </a:r>
            <a:r>
              <a:rPr lang="zh-CN" altLang="en-US" sz="2800" b="1" dirty="0">
                <a:solidFill>
                  <a:srgbClr val="FF0000"/>
                </a:solidFill>
              </a:rPr>
              <a:t>吸收</a:t>
            </a:r>
            <a:r>
              <a:rPr lang="en-US" altLang="zh-CN" sz="2800" b="1" dirty="0">
                <a:solidFill>
                  <a:schemeClr val="tx1"/>
                </a:solidFill>
              </a:rPr>
              <a:t>1.895kJ</a:t>
            </a:r>
            <a:r>
              <a:rPr lang="zh-CN" altLang="en-US" sz="2800" b="1" dirty="0">
                <a:solidFill>
                  <a:schemeClr val="tx1"/>
                </a:solidFill>
              </a:rPr>
              <a:t>的热能转化为金刚石。</a:t>
            </a:r>
            <a:endParaRPr lang="en-US" altLang="zh-CN" sz="2800" b="1" dirty="0">
              <a:solidFill>
                <a:schemeClr val="tx1"/>
              </a:solidFill>
            </a:endParaRPr>
          </a:p>
          <a:p>
            <a:pPr algn="l">
              <a:spcBef>
                <a:spcPts val="1200"/>
              </a:spcBef>
            </a:pPr>
            <a:r>
              <a:rPr lang="zh-CN" altLang="en-US" sz="2800" b="1" dirty="0">
                <a:solidFill>
                  <a:schemeClr val="tx1"/>
                </a:solidFill>
              </a:rPr>
              <a:t>问：石墨和金刚石哪个物质所含有的能量低？</a:t>
            </a:r>
            <a:endParaRPr lang="en-US" altLang="zh-CN" sz="2800" b="1" dirty="0">
              <a:solidFill>
                <a:schemeClr val="tx1"/>
              </a:solidFill>
            </a:endParaRPr>
          </a:p>
          <a:p>
            <a:pPr algn="l">
              <a:spcBef>
                <a:spcPts val="400"/>
              </a:spcBef>
            </a:pPr>
            <a:r>
              <a:rPr lang="en-US" altLang="zh-CN" sz="2800" b="1" dirty="0">
                <a:solidFill>
                  <a:schemeClr val="tx1"/>
                </a:solidFill>
              </a:rPr>
              <a:t>        </a:t>
            </a:r>
            <a:r>
              <a:rPr lang="zh-CN" altLang="en-US" sz="2800" b="1" dirty="0">
                <a:solidFill>
                  <a:schemeClr val="tx1"/>
                </a:solidFill>
              </a:rPr>
              <a:t>石墨和金刚石哪一个更稳定？</a:t>
            </a:r>
            <a:endParaRPr lang="en-US" altLang="zh-CN" sz="2800" b="1" dirty="0">
              <a:solidFill>
                <a:schemeClr val="tx1"/>
              </a:solidFill>
            </a:endParaRPr>
          </a:p>
        </p:txBody>
      </p:sp>
      <p:sp>
        <p:nvSpPr>
          <p:cNvPr id="15" name="Text Box 13"/>
          <p:cNvSpPr txBox="1">
            <a:spLocks noChangeArrowheads="1"/>
          </p:cNvSpPr>
          <p:nvPr/>
        </p:nvSpPr>
        <p:spPr bwMode="auto">
          <a:xfrm>
            <a:off x="571526" y="3857628"/>
            <a:ext cx="7715250" cy="1672253"/>
          </a:xfrm>
          <a:prstGeom prst="rect">
            <a:avLst/>
          </a:prstGeom>
          <a:noFill/>
          <a:ln w="19050" algn="ctr">
            <a:solidFill>
              <a:srgbClr val="C00000"/>
            </a:solidFill>
            <a:miter lim="800000"/>
            <a:headEnd/>
            <a:tailEnd/>
          </a:ln>
        </p:spPr>
        <p:txBody>
          <a:bodyPr>
            <a:spAutoFit/>
          </a:bodyPr>
          <a:lstStyle/>
          <a:p>
            <a:pPr algn="l">
              <a:spcBef>
                <a:spcPts val="800"/>
              </a:spcBef>
              <a:defRPr/>
            </a:pPr>
            <a:r>
              <a:rPr lang="zh-CN" altLang="en-US" sz="2400" b="1" dirty="0"/>
              <a:t>辨析：</a:t>
            </a:r>
            <a:r>
              <a:rPr lang="zh-CN" altLang="en-US" sz="2400" b="1" dirty="0" smtClean="0"/>
              <a:t>物质所具有</a:t>
            </a:r>
            <a:r>
              <a:rPr lang="zh-CN" altLang="en-US" sz="2400" b="1" dirty="0"/>
              <a:t>的能量  与 </a:t>
            </a:r>
            <a:r>
              <a:rPr lang="zh-CN" altLang="en-US" sz="2400" b="1" dirty="0">
                <a:solidFill>
                  <a:schemeClr val="tx1"/>
                </a:solidFill>
              </a:rPr>
              <a:t>物质所含化学键的总键能</a:t>
            </a:r>
            <a:r>
              <a:rPr lang="zh-CN" altLang="en-US" sz="2400" b="1" dirty="0"/>
              <a:t>是一回事吗？</a:t>
            </a:r>
          </a:p>
          <a:p>
            <a:pPr algn="l">
              <a:spcBef>
                <a:spcPts val="800"/>
              </a:spcBef>
              <a:defRPr/>
            </a:pPr>
            <a:r>
              <a:rPr lang="zh-CN" altLang="en-US" sz="2400" b="1" dirty="0">
                <a:solidFill>
                  <a:srgbClr val="FF0000"/>
                </a:solidFill>
              </a:rPr>
              <a:t>不是。键能越大，化学键越牢固，物质越</a:t>
            </a:r>
            <a:r>
              <a:rPr lang="zh-CN" altLang="en-US" sz="2400" b="1" dirty="0" smtClean="0">
                <a:solidFill>
                  <a:srgbClr val="FF0000"/>
                </a:solidFill>
              </a:rPr>
              <a:t>稳定，此时物质</a:t>
            </a:r>
            <a:r>
              <a:rPr lang="zh-CN" altLang="en-US" sz="2400" b="1" dirty="0">
                <a:solidFill>
                  <a:srgbClr val="FF0000"/>
                </a:solidFill>
              </a:rPr>
              <a:t>具有的</a:t>
            </a:r>
            <a:r>
              <a:rPr lang="zh-CN" altLang="en-US" sz="2400" b="1" dirty="0" smtClean="0">
                <a:solidFill>
                  <a:srgbClr val="FF0000"/>
                </a:solidFill>
              </a:rPr>
              <a:t>能量较低</a:t>
            </a:r>
            <a:endParaRPr lang="en-US" altLang="zh-CN" sz="2400" b="1" dirty="0">
              <a:solidFill>
                <a:srgbClr val="FF0000"/>
              </a:solidFill>
            </a:endParaRPr>
          </a:p>
        </p:txBody>
      </p:sp>
    </p:spTree>
    <p:extLst>
      <p:ext uri="{BB962C8B-B14F-4D97-AF65-F5344CB8AC3E}">
        <p14:creationId xmlns:p14="http://schemas.microsoft.com/office/powerpoint/2010/main" val="135616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3699" y="562000"/>
            <a:ext cx="8229600" cy="1066800"/>
          </a:xfrm>
        </p:spPr>
        <p:txBody>
          <a:bodyPr/>
          <a:lstStyle/>
          <a:p>
            <a:r>
              <a:rPr lang="zh-CN" altLang="en-US" dirty="0" smtClean="0"/>
              <a:t>关于</a:t>
            </a:r>
            <a:r>
              <a:rPr lang="en-US" altLang="zh-CN" b="1" dirty="0" smtClean="0"/>
              <a:t>Δ</a:t>
            </a:r>
            <a:r>
              <a:rPr lang="en-US" altLang="zh-CN" b="1" i="1" dirty="0" smtClean="0"/>
              <a:t>H</a:t>
            </a:r>
            <a:r>
              <a:rPr lang="zh-CN" altLang="en-US" dirty="0"/>
              <a:t>应注意的几点</a:t>
            </a:r>
          </a:p>
        </p:txBody>
      </p:sp>
      <p:sp>
        <p:nvSpPr>
          <p:cNvPr id="3" name="内容占位符 2"/>
          <p:cNvSpPr>
            <a:spLocks noGrp="1"/>
          </p:cNvSpPr>
          <p:nvPr>
            <p:ph idx="1"/>
          </p:nvPr>
        </p:nvSpPr>
        <p:spPr>
          <a:xfrm>
            <a:off x="463699" y="1628800"/>
            <a:ext cx="8229600" cy="4325112"/>
          </a:xfrm>
        </p:spPr>
        <p:txBody>
          <a:bodyPr>
            <a:noAutofit/>
          </a:bodyPr>
          <a:lstStyle/>
          <a:p>
            <a:pPr marL="342900" indent="-342900">
              <a:lnSpc>
                <a:spcPct val="150000"/>
              </a:lnSpc>
            </a:pPr>
            <a:r>
              <a:rPr lang="zh-CN" altLang="en-US" sz="2400" b="1" dirty="0" smtClean="0"/>
              <a:t>单位</a:t>
            </a:r>
            <a:r>
              <a:rPr lang="zh-CN" altLang="en-US" sz="2400" b="1" dirty="0"/>
              <a:t>为</a:t>
            </a:r>
            <a:r>
              <a:rPr lang="en-US" altLang="zh-CN" sz="2400" b="1" dirty="0" err="1"/>
              <a:t>kJ·mol</a:t>
            </a:r>
            <a:r>
              <a:rPr lang="zh-CN" altLang="en-US" sz="2400" b="1" baseline="30000" dirty="0"/>
              <a:t>－</a:t>
            </a:r>
            <a:r>
              <a:rPr lang="en-US" altLang="zh-CN" sz="2400" b="1" baseline="30000" dirty="0"/>
              <a:t>1</a:t>
            </a:r>
            <a:r>
              <a:rPr lang="zh-CN" altLang="en-US" sz="2400" b="1" dirty="0" smtClean="0"/>
              <a:t>，</a:t>
            </a:r>
            <a:r>
              <a:rPr lang="zh-CN" altLang="en-US" sz="2400" b="1" dirty="0" smtClean="0">
                <a:solidFill>
                  <a:srgbClr val="FF0000"/>
                </a:solidFill>
              </a:rPr>
              <a:t>正负号</a:t>
            </a:r>
            <a:r>
              <a:rPr lang="zh-CN" altLang="en-US" sz="2400" b="1" dirty="0">
                <a:solidFill>
                  <a:srgbClr val="FF0000"/>
                </a:solidFill>
              </a:rPr>
              <a:t>、数值和单位</a:t>
            </a:r>
            <a:r>
              <a:rPr lang="zh-CN" altLang="en-US" sz="2400" b="1" dirty="0"/>
              <a:t>三者</a:t>
            </a:r>
            <a:r>
              <a:rPr lang="zh-CN" altLang="en-US" sz="2400" b="1" dirty="0" smtClean="0"/>
              <a:t>缺一不可</a:t>
            </a:r>
            <a:r>
              <a:rPr lang="en-US" altLang="zh-CN" sz="2400" b="1" dirty="0" smtClean="0"/>
              <a:t>,</a:t>
            </a:r>
            <a:r>
              <a:rPr lang="zh-CN" altLang="en-US" sz="2400" b="1" dirty="0" smtClean="0"/>
              <a:t>所</a:t>
            </a:r>
            <a:r>
              <a:rPr lang="zh-CN" altLang="en-US" sz="2400" b="1" dirty="0"/>
              <a:t>带</a:t>
            </a:r>
            <a:r>
              <a:rPr lang="en-US" altLang="zh-CN" sz="2400" b="1" dirty="0"/>
              <a:t>“</a:t>
            </a:r>
            <a:r>
              <a:rPr lang="zh-CN" altLang="en-US" sz="2400" b="1" dirty="0"/>
              <a:t>＋</a:t>
            </a:r>
            <a:r>
              <a:rPr lang="en-US" altLang="zh-CN" sz="2400" b="1" dirty="0"/>
              <a:t>”“</a:t>
            </a:r>
            <a:r>
              <a:rPr lang="zh-CN" altLang="en-US" sz="2400" b="1" dirty="0"/>
              <a:t>－</a:t>
            </a:r>
            <a:r>
              <a:rPr lang="en-US" altLang="zh-CN" sz="2400" b="1" dirty="0"/>
              <a:t>”</a:t>
            </a:r>
            <a:r>
              <a:rPr lang="zh-CN" altLang="en-US" sz="2400" b="1" dirty="0"/>
              <a:t>符号均具有数学意义，参与大小比较。</a:t>
            </a:r>
          </a:p>
          <a:p>
            <a:pPr marL="342900" indent="-342900">
              <a:lnSpc>
                <a:spcPct val="150000"/>
              </a:lnSpc>
            </a:pPr>
            <a:r>
              <a:rPr lang="zh-CN" altLang="en-US" sz="2400" b="1" dirty="0" smtClean="0"/>
              <a:t>某</a:t>
            </a:r>
            <a:r>
              <a:rPr lang="zh-CN" altLang="en-US" sz="2400" b="1" dirty="0"/>
              <a:t>反应向右进行是放热</a:t>
            </a:r>
            <a:r>
              <a:rPr lang="en-US" altLang="zh-CN" sz="2400" b="1" dirty="0"/>
              <a:t>(</a:t>
            </a:r>
            <a:r>
              <a:rPr lang="zh-CN" altLang="en-US" sz="2400" b="1" dirty="0"/>
              <a:t>或吸热</a:t>
            </a:r>
            <a:r>
              <a:rPr lang="en-US" altLang="zh-CN" sz="2400" b="1" dirty="0"/>
              <a:t>)</a:t>
            </a:r>
            <a:r>
              <a:rPr lang="zh-CN" altLang="en-US" sz="2400" b="1" dirty="0"/>
              <a:t>反应，则其反向进行</a:t>
            </a:r>
            <a:r>
              <a:rPr lang="en-US" altLang="zh-CN" sz="2400" b="1" dirty="0"/>
              <a:t>(</a:t>
            </a:r>
            <a:r>
              <a:rPr lang="zh-CN" altLang="en-US" sz="2400" b="1" dirty="0"/>
              <a:t>向左进行</a:t>
            </a:r>
            <a:r>
              <a:rPr lang="en-US" altLang="zh-CN" sz="2400" b="1" dirty="0"/>
              <a:t>)</a:t>
            </a:r>
            <a:r>
              <a:rPr lang="zh-CN" altLang="en-US" sz="2400" b="1" dirty="0"/>
              <a:t>的反应就是吸热</a:t>
            </a:r>
            <a:r>
              <a:rPr lang="en-US" altLang="zh-CN" sz="2400" b="1" dirty="0"/>
              <a:t>(</a:t>
            </a:r>
            <a:r>
              <a:rPr lang="zh-CN" altLang="en-US" sz="2400" b="1" dirty="0"/>
              <a:t>或放热</a:t>
            </a:r>
            <a:r>
              <a:rPr lang="en-US" altLang="zh-CN" sz="2400" b="1" dirty="0"/>
              <a:t>)</a:t>
            </a:r>
            <a:r>
              <a:rPr lang="zh-CN" altLang="en-US" sz="2400" b="1" dirty="0"/>
              <a:t>反应，且</a:t>
            </a:r>
            <a:r>
              <a:rPr lang="zh-CN" altLang="en-US" sz="2400" b="1" dirty="0">
                <a:solidFill>
                  <a:srgbClr val="FF0000"/>
                </a:solidFill>
              </a:rPr>
              <a:t>热值相等，符号</a:t>
            </a:r>
            <a:r>
              <a:rPr lang="zh-CN" altLang="en-US" sz="2400" b="1" dirty="0" smtClean="0">
                <a:solidFill>
                  <a:srgbClr val="FF0000"/>
                </a:solidFill>
              </a:rPr>
              <a:t>相反。</a:t>
            </a:r>
            <a:endParaRPr lang="en-US" altLang="zh-CN" sz="2400" b="1" dirty="0" smtClean="0">
              <a:solidFill>
                <a:srgbClr val="FF0000"/>
              </a:solidFill>
            </a:endParaRPr>
          </a:p>
          <a:p>
            <a:pPr>
              <a:lnSpc>
                <a:spcPct val="150000"/>
              </a:lnSpc>
              <a:spcBef>
                <a:spcPts val="0"/>
              </a:spcBef>
              <a:buFont typeface="Arial" pitchFamily="34" charset="0"/>
              <a:buChar char="•"/>
              <a:defRPr/>
            </a:pPr>
            <a:r>
              <a:rPr lang="zh-CN" altLang="en-US" sz="2400" b="1" dirty="0">
                <a:latin typeface="Times New Roman" panose="02020603050405020304" pitchFamily="18" charset="0"/>
                <a:cs typeface="Times New Roman" panose="02020603050405020304" pitchFamily="18" charset="0"/>
              </a:rPr>
              <a:t>焓</a:t>
            </a:r>
            <a:r>
              <a:rPr lang="en-US" altLang="zh-CN" sz="2400" b="1" dirty="0">
                <a:latin typeface="Times New Roman" panose="02020603050405020304" pitchFamily="18" charset="0"/>
                <a:cs typeface="Times New Roman" panose="02020603050405020304" pitchFamily="18" charset="0"/>
              </a:rPr>
              <a:t>(H)</a:t>
            </a:r>
            <a:r>
              <a:rPr lang="zh-CN" altLang="en-US" sz="2400" b="1" dirty="0">
                <a:latin typeface="Times New Roman" panose="02020603050405020304" pitchFamily="18" charset="0"/>
                <a:cs typeface="Times New Roman" panose="02020603050405020304" pitchFamily="18" charset="0"/>
              </a:rPr>
              <a:t>是与内能有关的物理量</a:t>
            </a:r>
            <a:r>
              <a:rPr lang="zh-CN" altLang="en-US" sz="2400" b="1" dirty="0" smtClean="0">
                <a:latin typeface="Times New Roman" panose="02020603050405020304" pitchFamily="18" charset="0"/>
                <a:cs typeface="Times New Roman" panose="02020603050405020304" pitchFamily="18" charset="0"/>
              </a:rPr>
              <a:t>；只</a:t>
            </a:r>
            <a:r>
              <a:rPr lang="zh-CN" altLang="en-US" sz="2400" b="1" dirty="0">
                <a:latin typeface="Times New Roman" panose="02020603050405020304" pitchFamily="18" charset="0"/>
                <a:cs typeface="Times New Roman" panose="02020603050405020304" pitchFamily="18" charset="0"/>
              </a:rPr>
              <a:t>与物质的状态有关，与过程无关；</a:t>
            </a:r>
            <a:endParaRPr lang="en-US" altLang="zh-CN" sz="2400" b="1" dirty="0">
              <a:latin typeface="Times New Roman" panose="02020603050405020304" pitchFamily="18" charset="0"/>
              <a:cs typeface="Times New Roman" panose="02020603050405020304" pitchFamily="18" charset="0"/>
            </a:endParaRPr>
          </a:p>
          <a:p>
            <a:pPr>
              <a:lnSpc>
                <a:spcPct val="150000"/>
              </a:lnSpc>
              <a:spcBef>
                <a:spcPts val="0"/>
              </a:spcBef>
              <a:buFont typeface="Arial" pitchFamily="34" charset="0"/>
              <a:buChar char="•"/>
              <a:defRPr/>
            </a:pPr>
            <a:r>
              <a:rPr lang="zh-CN" altLang="en-US" sz="2400" b="1" dirty="0">
                <a:latin typeface="Times New Roman" panose="02020603050405020304" pitchFamily="18" charset="0"/>
                <a:cs typeface="Times New Roman" panose="02020603050405020304" pitchFamily="18" charset="0"/>
              </a:rPr>
              <a:t>具有能量的量纲，但没有确切的含义</a:t>
            </a:r>
            <a:r>
              <a:rPr lang="zh-CN" altLang="en-US" sz="2400" b="1" dirty="0" smtClean="0">
                <a:latin typeface="Times New Roman" panose="02020603050405020304" pitchFamily="18" charset="0"/>
                <a:cs typeface="Times New Roman" panose="02020603050405020304" pitchFamily="18" charset="0"/>
              </a:rPr>
              <a:t>；</a:t>
            </a:r>
            <a:endParaRPr lang="en-US" altLang="zh-CN" sz="2400" b="1" dirty="0" smtClean="0">
              <a:latin typeface="Times New Roman" panose="02020603050405020304" pitchFamily="18" charset="0"/>
              <a:cs typeface="Times New Roman" panose="02020603050405020304" pitchFamily="18" charset="0"/>
            </a:endParaRPr>
          </a:p>
          <a:p>
            <a:pPr>
              <a:lnSpc>
                <a:spcPct val="150000"/>
              </a:lnSpc>
              <a:spcBef>
                <a:spcPts val="0"/>
              </a:spcBef>
              <a:buFont typeface="Arial" pitchFamily="34" charset="0"/>
              <a:buChar char="•"/>
              <a:defRPr/>
            </a:pPr>
            <a:r>
              <a:rPr lang="zh-CN" altLang="en-US" sz="2400" b="1" dirty="0" smtClean="0">
                <a:latin typeface="Times New Roman" panose="02020603050405020304" pitchFamily="18" charset="0"/>
                <a:cs typeface="Times New Roman" panose="02020603050405020304" pitchFamily="18" charset="0"/>
              </a:rPr>
              <a:t>焓</a:t>
            </a:r>
            <a:r>
              <a:rPr lang="zh-CN" altLang="en-US" sz="2400" b="1" dirty="0">
                <a:latin typeface="Times New Roman" panose="02020603050405020304" pitchFamily="18" charset="0"/>
                <a:cs typeface="Times New Roman" panose="02020603050405020304" pitchFamily="18" charset="0"/>
              </a:rPr>
              <a:t>的绝对值是无法确定的，只能测出变化值</a:t>
            </a:r>
            <a:endParaRPr lang="en-US" altLang="zh-CN" sz="2400" b="1" dirty="0">
              <a:latin typeface="Times New Roman" panose="02020603050405020304" pitchFamily="18" charset="0"/>
              <a:cs typeface="Times New Roman" panose="02020603050405020304" pitchFamily="18" charset="0"/>
            </a:endParaRPr>
          </a:p>
          <a:p>
            <a:pPr marL="0" indent="0">
              <a:lnSpc>
                <a:spcPct val="150000"/>
              </a:lnSpc>
              <a:buFontTx/>
              <a:buNone/>
            </a:pPr>
            <a:endParaRPr lang="en-US" altLang="zh-CN" sz="2400" b="1" dirty="0" smtClean="0">
              <a:solidFill>
                <a:srgbClr val="FF0000"/>
              </a:solidFill>
            </a:endParaRPr>
          </a:p>
          <a:p>
            <a:pPr marL="0" indent="0">
              <a:lnSpc>
                <a:spcPct val="150000"/>
              </a:lnSpc>
              <a:buFontTx/>
              <a:buNone/>
            </a:pPr>
            <a:endParaRPr lang="zh-CN" altLang="en-US" sz="2400" b="1" dirty="0">
              <a:solidFill>
                <a:srgbClr val="FF0000"/>
              </a:solidFill>
            </a:endParaRPr>
          </a:p>
          <a:p>
            <a:pPr>
              <a:lnSpc>
                <a:spcPct val="150000"/>
              </a:lnSpc>
            </a:pPr>
            <a:endParaRPr lang="zh-CN" altLang="en-US" sz="2400" dirty="0"/>
          </a:p>
        </p:txBody>
      </p:sp>
    </p:spTree>
    <p:extLst>
      <p:ext uri="{BB962C8B-B14F-4D97-AF65-F5344CB8AC3E}">
        <p14:creationId xmlns:p14="http://schemas.microsoft.com/office/powerpoint/2010/main" val="15068801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4294967295"/>
          </p:nvPr>
        </p:nvSpPr>
        <p:spPr>
          <a:xfrm>
            <a:off x="1547813" y="1125538"/>
            <a:ext cx="6119812" cy="4535487"/>
          </a:xfrm>
        </p:spPr>
        <p:txBody>
          <a:bodyPr/>
          <a:lstStyle/>
          <a:p>
            <a:pPr marL="0" indent="0">
              <a:lnSpc>
                <a:spcPct val="150000"/>
              </a:lnSpc>
              <a:buFontTx/>
              <a:buNone/>
            </a:pPr>
            <a:r>
              <a:rPr lang="zh-CN" altLang="en-US" sz="2800" b="1" dirty="0">
                <a:solidFill>
                  <a:srgbClr val="0033CC"/>
                </a:solidFill>
              </a:rPr>
              <a:t>自主体验</a:t>
            </a:r>
            <a:endParaRPr lang="en-US" altLang="zh-CN" sz="2800" b="1" dirty="0">
              <a:solidFill>
                <a:srgbClr val="0033CC"/>
              </a:solidFill>
            </a:endParaRPr>
          </a:p>
          <a:p>
            <a:pPr marL="0" indent="0" algn="just">
              <a:lnSpc>
                <a:spcPct val="150000"/>
              </a:lnSpc>
              <a:buFontTx/>
              <a:buNone/>
            </a:pPr>
            <a:r>
              <a:rPr lang="zh-CN" altLang="en-US" sz="2400" b="1" dirty="0">
                <a:cs typeface="Times New Roman" panose="02020603050405020304" pitchFamily="18" charset="0"/>
              </a:rPr>
              <a:t>判断正误</a:t>
            </a:r>
            <a:endParaRPr lang="zh-CN" altLang="en-US" sz="2400" b="1" dirty="0">
              <a:latin typeface="宋体" panose="02010600030101010101" pitchFamily="2" charset="-122"/>
              <a:cs typeface="Courier New" panose="02070309020205020404" pitchFamily="49" charset="0"/>
            </a:endParaRPr>
          </a:p>
          <a:p>
            <a:pPr marL="0" indent="0" algn="just">
              <a:lnSpc>
                <a:spcPct val="150000"/>
              </a:lnSpc>
              <a:buFontTx/>
              <a:buNone/>
            </a:pPr>
            <a:r>
              <a:rPr lang="en-US" altLang="zh-CN" sz="2400" b="1" dirty="0">
                <a:cs typeface="Courier New" panose="02070309020205020404" pitchFamily="49" charset="0"/>
              </a:rPr>
              <a:t>1</a:t>
            </a:r>
            <a:r>
              <a:rPr lang="zh-CN" altLang="en-US" sz="2400" b="1" dirty="0">
                <a:cs typeface="Times New Roman" panose="02020603050405020304" pitchFamily="18" charset="0"/>
              </a:rPr>
              <a:t>．任何条件下，化学反应的焓变都等于化学反应的反应热。</a:t>
            </a:r>
            <a:r>
              <a:rPr lang="en-US" altLang="zh-CN" sz="2400" b="1" dirty="0">
                <a:cs typeface="Courier New" panose="02070309020205020404" pitchFamily="49" charset="0"/>
              </a:rPr>
              <a:t>(</a:t>
            </a:r>
            <a:r>
              <a:rPr lang="zh-CN" altLang="en-US" sz="2400" b="1" dirty="0">
                <a:cs typeface="Times New Roman" panose="02020603050405020304" pitchFamily="18" charset="0"/>
              </a:rPr>
              <a:t>　　</a:t>
            </a:r>
            <a:r>
              <a:rPr lang="en-US" altLang="zh-CN" sz="2400" b="1" dirty="0">
                <a:cs typeface="Courier New" panose="02070309020205020404" pitchFamily="49" charset="0"/>
              </a:rPr>
              <a:t>)</a:t>
            </a:r>
            <a:endParaRPr lang="zh-CN" altLang="en-US" sz="2400" b="1" dirty="0">
              <a:latin typeface="宋体" panose="02010600030101010101" pitchFamily="2" charset="-122"/>
              <a:cs typeface="Courier New" panose="02070309020205020404" pitchFamily="49" charset="0"/>
            </a:endParaRPr>
          </a:p>
          <a:p>
            <a:pPr marL="0" indent="0" algn="just">
              <a:lnSpc>
                <a:spcPct val="150000"/>
              </a:lnSpc>
              <a:buFontTx/>
              <a:buNone/>
            </a:pPr>
            <a:r>
              <a:rPr lang="en-US" altLang="zh-CN" sz="2400" b="1" dirty="0">
                <a:cs typeface="Courier New" panose="02070309020205020404" pitchFamily="49" charset="0"/>
              </a:rPr>
              <a:t>2</a:t>
            </a:r>
            <a:r>
              <a:rPr lang="zh-CN" altLang="en-US" sz="2400" b="1" dirty="0">
                <a:cs typeface="Times New Roman" panose="02020603050405020304" pitchFamily="18" charset="0"/>
              </a:rPr>
              <a:t>．伴有能量变化的物质变化一定都是化学变化。</a:t>
            </a:r>
            <a:r>
              <a:rPr lang="en-US" altLang="zh-CN" sz="2400" b="1" dirty="0">
                <a:cs typeface="Courier New" panose="02070309020205020404" pitchFamily="49" charset="0"/>
              </a:rPr>
              <a:t>(</a:t>
            </a:r>
            <a:r>
              <a:rPr lang="zh-CN" altLang="en-US" sz="2400" b="1" dirty="0">
                <a:cs typeface="Times New Roman" panose="02020603050405020304" pitchFamily="18" charset="0"/>
              </a:rPr>
              <a:t>　　</a:t>
            </a:r>
            <a:r>
              <a:rPr lang="en-US" altLang="zh-CN" sz="2400" b="1" dirty="0">
                <a:cs typeface="Courier New" panose="02070309020205020404" pitchFamily="49" charset="0"/>
              </a:rPr>
              <a:t>)</a:t>
            </a:r>
            <a:endParaRPr lang="zh-CN" altLang="en-US" sz="2400" b="1" dirty="0">
              <a:latin typeface="宋体" panose="02010600030101010101" pitchFamily="2" charset="-122"/>
              <a:cs typeface="Courier New" panose="02070309020205020404" pitchFamily="49" charset="0"/>
            </a:endParaRPr>
          </a:p>
        </p:txBody>
      </p:sp>
    </p:spTree>
    <p:extLst>
      <p:ext uri="{BB962C8B-B14F-4D97-AF65-F5344CB8AC3E}">
        <p14:creationId xmlns:p14="http://schemas.microsoft.com/office/powerpoint/2010/main" val="635361104"/>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4294967295"/>
          </p:nvPr>
        </p:nvSpPr>
        <p:spPr>
          <a:xfrm>
            <a:off x="1547813" y="1125538"/>
            <a:ext cx="6119812" cy="4535487"/>
          </a:xfrm>
        </p:spPr>
        <p:txBody>
          <a:bodyPr/>
          <a:lstStyle/>
          <a:p>
            <a:pPr marL="0" indent="0" algn="just">
              <a:lnSpc>
                <a:spcPct val="150000"/>
              </a:lnSpc>
              <a:buFontTx/>
              <a:buNone/>
            </a:pPr>
            <a:r>
              <a:rPr lang="en-US" altLang="zh-CN" sz="2400" b="1">
                <a:cs typeface="Courier New" panose="02070309020205020404" pitchFamily="49" charset="0"/>
              </a:rPr>
              <a:t>3</a:t>
            </a:r>
            <a:r>
              <a:rPr lang="zh-CN" altLang="en-US" sz="2400" b="1">
                <a:cs typeface="Times New Roman" panose="02020603050405020304" pitchFamily="18" charset="0"/>
              </a:rPr>
              <a:t>．需要加热才能进行的反应一定是吸热反应。</a:t>
            </a:r>
            <a:r>
              <a:rPr lang="en-US" altLang="zh-CN" sz="2400" b="1">
                <a:cs typeface="Courier New" panose="02070309020205020404" pitchFamily="49" charset="0"/>
              </a:rPr>
              <a:t>(</a:t>
            </a:r>
            <a:r>
              <a:rPr lang="zh-CN" altLang="en-US" sz="2400" b="1">
                <a:cs typeface="Times New Roman" panose="02020603050405020304" pitchFamily="18" charset="0"/>
              </a:rPr>
              <a:t>　　</a:t>
            </a:r>
            <a:r>
              <a:rPr lang="en-US" altLang="zh-CN" sz="2400" b="1">
                <a:cs typeface="Courier New" panose="02070309020205020404" pitchFamily="49" charset="0"/>
              </a:rPr>
              <a:t>)</a:t>
            </a:r>
            <a:endParaRPr lang="zh-CN" altLang="en-US" sz="2400" b="1">
              <a:latin typeface="宋体" panose="02010600030101010101" pitchFamily="2" charset="-122"/>
              <a:cs typeface="Courier New" panose="02070309020205020404" pitchFamily="49" charset="0"/>
            </a:endParaRPr>
          </a:p>
          <a:p>
            <a:pPr marL="0" indent="0" algn="just">
              <a:lnSpc>
                <a:spcPct val="150000"/>
              </a:lnSpc>
              <a:buFontTx/>
              <a:buNone/>
            </a:pPr>
            <a:r>
              <a:rPr lang="en-US" altLang="zh-CN" sz="2400" b="1">
                <a:cs typeface="Courier New" panose="02070309020205020404" pitchFamily="49" charset="0"/>
              </a:rPr>
              <a:t>4</a:t>
            </a:r>
            <a:r>
              <a:rPr lang="zh-CN" altLang="en-US" sz="2400" b="1">
                <a:cs typeface="Times New Roman" panose="02020603050405020304" pitchFamily="18" charset="0"/>
              </a:rPr>
              <a:t>．在确定的化学反应体系中，反应物的总能量与生成物的总能量一定不同。</a:t>
            </a:r>
            <a:r>
              <a:rPr lang="en-US" altLang="zh-CN" sz="2400" b="1">
                <a:cs typeface="Courier New" panose="02070309020205020404" pitchFamily="49" charset="0"/>
              </a:rPr>
              <a:t>(</a:t>
            </a:r>
            <a:r>
              <a:rPr lang="zh-CN" altLang="en-US" sz="2400" b="1">
                <a:cs typeface="Times New Roman" panose="02020603050405020304" pitchFamily="18" charset="0"/>
              </a:rPr>
              <a:t>　　</a:t>
            </a:r>
            <a:r>
              <a:rPr lang="en-US" altLang="zh-CN" sz="2400" b="1">
                <a:cs typeface="Courier New" panose="02070309020205020404" pitchFamily="49" charset="0"/>
              </a:rPr>
              <a:t>)</a:t>
            </a:r>
            <a:endParaRPr lang="zh-CN" altLang="en-US" sz="2400" b="1">
              <a:latin typeface="宋体" panose="02010600030101010101" pitchFamily="2" charset="-122"/>
              <a:cs typeface="Courier New" panose="02070309020205020404" pitchFamily="49" charset="0"/>
            </a:endParaRPr>
          </a:p>
          <a:p>
            <a:pPr marL="0" indent="0" algn="just">
              <a:lnSpc>
                <a:spcPct val="150000"/>
              </a:lnSpc>
              <a:buFontTx/>
              <a:buNone/>
            </a:pPr>
            <a:r>
              <a:rPr lang="en-US" altLang="zh-CN" sz="2400" b="1">
                <a:cs typeface="Courier New" panose="02070309020205020404" pitchFamily="49" charset="0"/>
              </a:rPr>
              <a:t>5</a:t>
            </a:r>
            <a:r>
              <a:rPr lang="zh-CN" altLang="en-US" sz="2400" b="1">
                <a:cs typeface="Times New Roman" panose="02020603050405020304" pitchFamily="18" charset="0"/>
              </a:rPr>
              <a:t>．物质具有的能量越高，物质的稳定性越强。</a:t>
            </a:r>
            <a:r>
              <a:rPr lang="en-US" altLang="zh-CN" sz="2400" b="1">
                <a:cs typeface="Courier New" panose="02070309020205020404" pitchFamily="49" charset="0"/>
              </a:rPr>
              <a:t>(</a:t>
            </a:r>
            <a:r>
              <a:rPr lang="zh-CN" altLang="en-US" sz="2400" b="1">
                <a:cs typeface="Times New Roman" panose="02020603050405020304" pitchFamily="18" charset="0"/>
              </a:rPr>
              <a:t>　　</a:t>
            </a:r>
            <a:r>
              <a:rPr lang="en-US" altLang="zh-CN" sz="2400" b="1">
                <a:cs typeface="Courier New" panose="02070309020205020404" pitchFamily="49" charset="0"/>
              </a:rPr>
              <a:t>)</a:t>
            </a:r>
            <a:endParaRPr lang="zh-CN" altLang="en-US" sz="2400" b="1">
              <a:latin typeface="宋体" panose="02010600030101010101" pitchFamily="2" charset="-122"/>
              <a:cs typeface="Courier New" panose="02070309020205020404" pitchFamily="49" charset="0"/>
            </a:endParaRPr>
          </a:p>
          <a:p>
            <a:pPr marL="0" indent="0" algn="just">
              <a:lnSpc>
                <a:spcPct val="150000"/>
              </a:lnSpc>
              <a:buFontTx/>
              <a:buNone/>
            </a:pPr>
            <a:r>
              <a:rPr lang="zh-CN" altLang="en-US" sz="2400" b="1">
                <a:solidFill>
                  <a:srgbClr val="FF0000"/>
                </a:solidFill>
                <a:cs typeface="Times New Roman" panose="02020603050405020304" pitchFamily="18" charset="0"/>
              </a:rPr>
              <a:t>答案：</a:t>
            </a:r>
            <a:r>
              <a:rPr lang="en-US" altLang="zh-CN" sz="2400" b="1">
                <a:solidFill>
                  <a:srgbClr val="FF0000"/>
                </a:solidFill>
                <a:cs typeface="Courier New" panose="02070309020205020404" pitchFamily="49" charset="0"/>
              </a:rPr>
              <a:t>1. </a:t>
            </a:r>
            <a:r>
              <a:rPr lang="en-US" altLang="zh-CN" sz="2400" b="1">
                <a:solidFill>
                  <a:srgbClr val="FF0000"/>
                </a:solidFill>
                <a:latin typeface="宋体" panose="02010600030101010101" pitchFamily="2" charset="-122"/>
                <a:cs typeface="Times New Roman" panose="02020603050405020304" pitchFamily="18" charset="0"/>
              </a:rPr>
              <a:t>× </a:t>
            </a:r>
            <a:r>
              <a:rPr lang="en-US" altLang="zh-CN" sz="2400" b="1">
                <a:solidFill>
                  <a:srgbClr val="FF0000"/>
                </a:solidFill>
                <a:cs typeface="Courier New" panose="02070309020205020404" pitchFamily="49" charset="0"/>
              </a:rPr>
              <a:t>2. </a:t>
            </a:r>
            <a:r>
              <a:rPr lang="en-US" altLang="zh-CN" sz="2400" b="1">
                <a:solidFill>
                  <a:srgbClr val="FF0000"/>
                </a:solidFill>
                <a:latin typeface="宋体" panose="02010600030101010101" pitchFamily="2" charset="-122"/>
                <a:cs typeface="Times New Roman" panose="02020603050405020304" pitchFamily="18" charset="0"/>
              </a:rPr>
              <a:t>×</a:t>
            </a:r>
            <a:r>
              <a:rPr lang="en-US" altLang="zh-CN" sz="2400" b="1">
                <a:solidFill>
                  <a:srgbClr val="FF0000"/>
                </a:solidFill>
                <a:cs typeface="Courier New" panose="02070309020205020404" pitchFamily="49" charset="0"/>
              </a:rPr>
              <a:t>  3. </a:t>
            </a:r>
            <a:r>
              <a:rPr lang="en-US" altLang="zh-CN" sz="2400" b="1">
                <a:solidFill>
                  <a:srgbClr val="FF0000"/>
                </a:solidFill>
                <a:latin typeface="宋体" panose="02010600030101010101" pitchFamily="2" charset="-122"/>
                <a:cs typeface="Times New Roman" panose="02020603050405020304" pitchFamily="18" charset="0"/>
              </a:rPr>
              <a:t>×</a:t>
            </a:r>
            <a:r>
              <a:rPr lang="en-US" altLang="zh-CN" sz="2400" b="1">
                <a:solidFill>
                  <a:srgbClr val="FF0000"/>
                </a:solidFill>
                <a:cs typeface="Courier New" panose="02070309020205020404" pitchFamily="49" charset="0"/>
              </a:rPr>
              <a:t>  4. ∨  5. </a:t>
            </a:r>
            <a:r>
              <a:rPr lang="en-US" altLang="zh-CN" sz="2400" b="1">
                <a:solidFill>
                  <a:srgbClr val="FF0000"/>
                </a:solidFill>
                <a:latin typeface="宋体" panose="02010600030101010101" pitchFamily="2" charset="-122"/>
                <a:cs typeface="Times New Roman" panose="02020603050405020304" pitchFamily="18" charset="0"/>
              </a:rPr>
              <a:t>×</a:t>
            </a:r>
            <a:endParaRPr lang="zh-CN" altLang="en-US" sz="2400" b="1">
              <a:solidFill>
                <a:srgbClr val="FF0000"/>
              </a:solidFill>
              <a:latin typeface="宋体" panose="02010600030101010101" pitchFamily="2" charset="-122"/>
              <a:cs typeface="Courier New" panose="02070309020205020404" pitchFamily="49" charset="0"/>
            </a:endParaRPr>
          </a:p>
          <a:p>
            <a:pPr marL="0" indent="0">
              <a:lnSpc>
                <a:spcPct val="150000"/>
              </a:lnSpc>
              <a:buFontTx/>
              <a:buNone/>
            </a:pPr>
            <a:endParaRPr lang="zh-CN" altLang="en-US" sz="2400" b="1">
              <a:solidFill>
                <a:srgbClr val="0033CC"/>
              </a:solidFill>
            </a:endParaRPr>
          </a:p>
          <a:p>
            <a:pPr marL="0" indent="0">
              <a:lnSpc>
                <a:spcPct val="150000"/>
              </a:lnSpc>
              <a:buFontTx/>
              <a:buNone/>
            </a:pPr>
            <a:endParaRPr lang="zh-CN" altLang="en-US" sz="2400" b="1"/>
          </a:p>
        </p:txBody>
      </p:sp>
    </p:spTree>
    <p:extLst>
      <p:ext uri="{BB962C8B-B14F-4D97-AF65-F5344CB8AC3E}">
        <p14:creationId xmlns:p14="http://schemas.microsoft.com/office/powerpoint/2010/main" val="30693246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4" presetClass="entr" presetSubtype="1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Effect transition="in" filter="randombar(horizontal)">
                                      <p:cBhvr>
                                        <p:cTn id="7"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内容占位符 1"/>
          <p:cNvSpPr>
            <a:spLocks noGrp="1"/>
          </p:cNvSpPr>
          <p:nvPr>
            <p:ph sz="quarter" idx="4294967295"/>
          </p:nvPr>
        </p:nvSpPr>
        <p:spPr>
          <a:xfrm>
            <a:off x="467544" y="1556792"/>
            <a:ext cx="7628706" cy="4535487"/>
          </a:xfrm>
          <a:ln/>
        </p:spPr>
        <p:txBody>
          <a:bodyPr/>
          <a:lstStyle/>
          <a:p>
            <a:pPr marL="0" indent="0">
              <a:lnSpc>
                <a:spcPct val="150000"/>
              </a:lnSpc>
              <a:buFontTx/>
              <a:buNone/>
            </a:pPr>
            <a:r>
              <a:rPr lang="zh-CN" altLang="en-US" sz="2400" b="1" dirty="0">
                <a:solidFill>
                  <a:srgbClr val="FF0000"/>
                </a:solidFill>
              </a:rPr>
              <a:t>如何</a:t>
            </a:r>
            <a:r>
              <a:rPr lang="zh-CN" altLang="en-US" sz="2400" b="1" dirty="0" smtClean="0">
                <a:solidFill>
                  <a:srgbClr val="FF0000"/>
                </a:solidFill>
              </a:rPr>
              <a:t>判断</a:t>
            </a:r>
            <a:r>
              <a:rPr lang="zh-CN" altLang="en-US" sz="2400" b="1" dirty="0">
                <a:solidFill>
                  <a:srgbClr val="FF0000"/>
                </a:solidFill>
              </a:rPr>
              <a:t>化学反应放热或吸热的方法</a:t>
            </a:r>
          </a:p>
          <a:p>
            <a:pPr marL="0" indent="0">
              <a:lnSpc>
                <a:spcPct val="150000"/>
              </a:lnSpc>
              <a:buFontTx/>
              <a:buNone/>
            </a:pPr>
            <a:r>
              <a:rPr lang="en-US" altLang="zh-CN" sz="2400" b="1" dirty="0"/>
              <a:t>(1)</a:t>
            </a:r>
            <a:r>
              <a:rPr lang="zh-CN" altLang="en-US" sz="2400" b="1" dirty="0"/>
              <a:t>根据</a:t>
            </a:r>
            <a:r>
              <a:rPr lang="en-US" altLang="zh-CN" sz="2400" b="1" dirty="0">
                <a:solidFill>
                  <a:srgbClr val="FF0000"/>
                </a:solidFill>
              </a:rPr>
              <a:t>Δ</a:t>
            </a:r>
            <a:r>
              <a:rPr lang="en-US" altLang="zh-CN" sz="2400" b="1" i="1" dirty="0">
                <a:solidFill>
                  <a:srgbClr val="FF0000"/>
                </a:solidFill>
              </a:rPr>
              <a:t>H</a:t>
            </a:r>
            <a:r>
              <a:rPr lang="zh-CN" altLang="en-US" sz="2400" b="1" dirty="0"/>
              <a:t>的</a:t>
            </a:r>
            <a:r>
              <a:rPr lang="en-US" altLang="zh-CN" sz="2400" b="1" dirty="0"/>
              <a:t>“</a:t>
            </a:r>
            <a:r>
              <a:rPr lang="zh-CN" altLang="en-US" sz="2400" b="1" dirty="0"/>
              <a:t>＋</a:t>
            </a:r>
            <a:r>
              <a:rPr lang="en-US" altLang="zh-CN" sz="2400" b="1" dirty="0"/>
              <a:t>”</a:t>
            </a:r>
            <a:r>
              <a:rPr lang="zh-CN" altLang="en-US" sz="2400" b="1" dirty="0"/>
              <a:t>和</a:t>
            </a:r>
            <a:r>
              <a:rPr lang="en-US" altLang="zh-CN" sz="2400" b="1" dirty="0"/>
              <a:t>“</a:t>
            </a:r>
            <a:r>
              <a:rPr lang="zh-CN" altLang="en-US" sz="2400" b="1" dirty="0"/>
              <a:t>－</a:t>
            </a:r>
            <a:r>
              <a:rPr lang="en-US" altLang="zh-CN" sz="2400" b="1" dirty="0"/>
              <a:t>”</a:t>
            </a:r>
            <a:r>
              <a:rPr lang="zh-CN" altLang="en-US" sz="2400" b="1" dirty="0"/>
              <a:t>判断。</a:t>
            </a:r>
          </a:p>
          <a:p>
            <a:pPr marL="0" indent="0">
              <a:lnSpc>
                <a:spcPct val="150000"/>
              </a:lnSpc>
              <a:buFontTx/>
              <a:buNone/>
            </a:pPr>
            <a:r>
              <a:rPr lang="en-US" altLang="zh-CN" sz="2400" b="1" dirty="0"/>
              <a:t>Δ</a:t>
            </a:r>
            <a:r>
              <a:rPr lang="en-US" altLang="zh-CN" sz="2400" b="1" i="1" dirty="0"/>
              <a:t>H</a:t>
            </a:r>
            <a:r>
              <a:rPr lang="zh-CN" altLang="en-US" sz="2400" b="1" dirty="0"/>
              <a:t>为</a:t>
            </a:r>
            <a:r>
              <a:rPr lang="en-US" altLang="zh-CN" sz="2400" b="1" dirty="0"/>
              <a:t>“</a:t>
            </a:r>
            <a:r>
              <a:rPr lang="zh-CN" altLang="en-US" sz="2400" b="1" dirty="0"/>
              <a:t>＋</a:t>
            </a:r>
            <a:r>
              <a:rPr lang="en-US" altLang="zh-CN" sz="2400" b="1" dirty="0"/>
              <a:t>”</a:t>
            </a:r>
            <a:r>
              <a:rPr lang="zh-CN" altLang="en-US" sz="2400" b="1" dirty="0"/>
              <a:t>为吸热反应</a:t>
            </a:r>
            <a:r>
              <a:rPr lang="en-US" altLang="zh-CN" sz="2400" b="1" dirty="0"/>
              <a:t>,Δ</a:t>
            </a:r>
            <a:r>
              <a:rPr lang="en-US" altLang="zh-CN" sz="2400" b="1" i="1" dirty="0"/>
              <a:t>H</a:t>
            </a:r>
            <a:r>
              <a:rPr lang="zh-CN" altLang="en-US" sz="2400" b="1" dirty="0"/>
              <a:t>为</a:t>
            </a:r>
            <a:r>
              <a:rPr lang="en-US" altLang="zh-CN" sz="2400" b="1" dirty="0"/>
              <a:t>“</a:t>
            </a:r>
            <a:r>
              <a:rPr lang="zh-CN" altLang="en-US" sz="2400" b="1" dirty="0"/>
              <a:t>－</a:t>
            </a:r>
            <a:r>
              <a:rPr lang="en-US" altLang="zh-CN" sz="2400" b="1" dirty="0"/>
              <a:t>”</a:t>
            </a:r>
            <a:r>
              <a:rPr lang="zh-CN" altLang="en-US" sz="2400" b="1" dirty="0"/>
              <a:t>为放热反应。</a:t>
            </a:r>
          </a:p>
          <a:p>
            <a:pPr marL="0" indent="0">
              <a:lnSpc>
                <a:spcPct val="150000"/>
              </a:lnSpc>
              <a:buFontTx/>
              <a:buNone/>
            </a:pPr>
            <a:r>
              <a:rPr lang="en-US" altLang="zh-CN" sz="2400" b="1" dirty="0"/>
              <a:t>(2)</a:t>
            </a:r>
            <a:r>
              <a:rPr lang="zh-CN" altLang="en-US" sz="2400" b="1" dirty="0"/>
              <a:t>根据</a:t>
            </a:r>
            <a:r>
              <a:rPr lang="zh-CN" altLang="en-US" sz="2400" b="1" dirty="0">
                <a:solidFill>
                  <a:srgbClr val="FF0000"/>
                </a:solidFill>
              </a:rPr>
              <a:t>反应物和生成物的总能量差</a:t>
            </a:r>
            <a:r>
              <a:rPr lang="zh-CN" altLang="en-US" sz="2400" b="1" dirty="0"/>
              <a:t>判断</a:t>
            </a:r>
          </a:p>
          <a:p>
            <a:pPr marL="0" indent="0">
              <a:lnSpc>
                <a:spcPct val="150000"/>
              </a:lnSpc>
              <a:buFontTx/>
              <a:buNone/>
            </a:pPr>
            <a:r>
              <a:rPr lang="zh-CN" altLang="en-US" sz="2400" b="1" dirty="0"/>
              <a:t>若</a:t>
            </a:r>
            <a:r>
              <a:rPr lang="en-US" altLang="zh-CN" sz="2400" b="1" i="1" dirty="0"/>
              <a:t>E</a:t>
            </a:r>
            <a:r>
              <a:rPr lang="en-US" altLang="zh-CN" sz="2400" b="1" dirty="0"/>
              <a:t>(</a:t>
            </a:r>
            <a:r>
              <a:rPr lang="zh-CN" altLang="en-US" sz="2400" b="1" dirty="0"/>
              <a:t>反应物</a:t>
            </a:r>
            <a:r>
              <a:rPr lang="en-US" altLang="zh-CN" sz="2400" b="1" dirty="0"/>
              <a:t>)&gt;</a:t>
            </a:r>
            <a:r>
              <a:rPr lang="en-US" altLang="zh-CN" sz="2400" b="1" i="1" dirty="0"/>
              <a:t>E</a:t>
            </a:r>
            <a:r>
              <a:rPr lang="en-US" altLang="zh-CN" sz="2400" b="1" dirty="0"/>
              <a:t>(</a:t>
            </a:r>
            <a:r>
              <a:rPr lang="zh-CN" altLang="en-US" sz="2400" b="1" dirty="0"/>
              <a:t>生成物</a:t>
            </a:r>
            <a:r>
              <a:rPr lang="en-US" altLang="zh-CN" sz="2400" b="1" dirty="0"/>
              <a:t>)</a:t>
            </a:r>
            <a:r>
              <a:rPr lang="zh-CN" altLang="en-US" sz="2400" b="1" dirty="0"/>
              <a:t>，为放热反应</a:t>
            </a:r>
            <a:r>
              <a:rPr lang="zh-CN" altLang="en-US" sz="2400" b="1" dirty="0" smtClean="0"/>
              <a:t>；</a:t>
            </a:r>
            <a:endParaRPr lang="en-US" altLang="zh-CN" sz="2400" b="1" dirty="0" smtClean="0"/>
          </a:p>
          <a:p>
            <a:pPr marL="0" indent="0">
              <a:lnSpc>
                <a:spcPct val="150000"/>
              </a:lnSpc>
              <a:buFontTx/>
              <a:buNone/>
            </a:pPr>
            <a:r>
              <a:rPr lang="zh-CN" altLang="en-US" sz="2400" b="1" dirty="0" smtClean="0"/>
              <a:t>若</a:t>
            </a:r>
            <a:r>
              <a:rPr lang="en-US" altLang="zh-CN" sz="2400" b="1" i="1" dirty="0"/>
              <a:t>E</a:t>
            </a:r>
            <a:r>
              <a:rPr lang="en-US" altLang="zh-CN" sz="2400" b="1" dirty="0"/>
              <a:t>(</a:t>
            </a:r>
            <a:r>
              <a:rPr lang="zh-CN" altLang="en-US" sz="2400" b="1" dirty="0"/>
              <a:t>生成物</a:t>
            </a:r>
            <a:r>
              <a:rPr lang="en-US" altLang="zh-CN" sz="2400" b="1" dirty="0"/>
              <a:t>)&gt;</a:t>
            </a:r>
            <a:r>
              <a:rPr lang="en-US" altLang="zh-CN" sz="2400" b="1" i="1" dirty="0"/>
              <a:t>E</a:t>
            </a:r>
            <a:r>
              <a:rPr lang="en-US" altLang="zh-CN" sz="2400" b="1" dirty="0"/>
              <a:t>(</a:t>
            </a:r>
            <a:r>
              <a:rPr lang="zh-CN" altLang="en-US" sz="2400" b="1" dirty="0"/>
              <a:t>反应物</a:t>
            </a:r>
            <a:r>
              <a:rPr lang="en-US" altLang="zh-CN" sz="2400" b="1" dirty="0"/>
              <a:t>)</a:t>
            </a:r>
            <a:r>
              <a:rPr lang="zh-CN" altLang="en-US" sz="2400" b="1" dirty="0"/>
              <a:t>，则为吸热反应。</a:t>
            </a:r>
          </a:p>
          <a:p>
            <a:pPr marL="0" indent="0">
              <a:lnSpc>
                <a:spcPct val="150000"/>
              </a:lnSpc>
              <a:buFontTx/>
              <a:buNone/>
            </a:pPr>
            <a:endParaRPr lang="zh-CN" altLang="en-US" sz="2400" b="1" dirty="0"/>
          </a:p>
        </p:txBody>
      </p:sp>
    </p:spTree>
    <p:extLst>
      <p:ext uri="{BB962C8B-B14F-4D97-AF65-F5344CB8AC3E}">
        <p14:creationId xmlns:p14="http://schemas.microsoft.com/office/powerpoint/2010/main" val="2024403232"/>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内容占位符 1"/>
          <p:cNvSpPr>
            <a:spLocks noGrp="1"/>
          </p:cNvSpPr>
          <p:nvPr>
            <p:ph sz="quarter" idx="4294967295"/>
          </p:nvPr>
        </p:nvSpPr>
        <p:spPr>
          <a:xfrm>
            <a:off x="323528" y="1125538"/>
            <a:ext cx="8496944" cy="4535487"/>
          </a:xfrm>
          <a:ln/>
        </p:spPr>
        <p:txBody>
          <a:bodyPr/>
          <a:lstStyle/>
          <a:p>
            <a:pPr marL="0" indent="0">
              <a:lnSpc>
                <a:spcPct val="150000"/>
              </a:lnSpc>
              <a:buFontTx/>
              <a:buNone/>
            </a:pPr>
            <a:r>
              <a:rPr lang="en-US" altLang="zh-CN" sz="2400" b="1" dirty="0"/>
              <a:t>(3)</a:t>
            </a:r>
            <a:r>
              <a:rPr lang="zh-CN" altLang="en-US" sz="2400" b="1" dirty="0"/>
              <a:t>根据反应物和生成物的</a:t>
            </a:r>
            <a:r>
              <a:rPr lang="zh-CN" altLang="en-US" sz="2400" b="1" dirty="0">
                <a:solidFill>
                  <a:srgbClr val="FF0000"/>
                </a:solidFill>
              </a:rPr>
              <a:t>键能差</a:t>
            </a:r>
            <a:r>
              <a:rPr lang="zh-CN" altLang="en-US" sz="2400" b="1" dirty="0"/>
              <a:t>判断</a:t>
            </a:r>
          </a:p>
          <a:p>
            <a:pPr marL="0" indent="0">
              <a:lnSpc>
                <a:spcPct val="150000"/>
              </a:lnSpc>
              <a:buFontTx/>
              <a:buNone/>
            </a:pPr>
            <a:r>
              <a:rPr lang="zh-CN" altLang="en-US" sz="2400" b="1" dirty="0"/>
              <a:t>若反应物的总键能大于生成物的总键能，则为吸热反应</a:t>
            </a:r>
            <a:r>
              <a:rPr lang="zh-CN" altLang="en-US" sz="2400" b="1" dirty="0" smtClean="0"/>
              <a:t>；</a:t>
            </a:r>
            <a:endParaRPr lang="en-US" altLang="zh-CN" sz="2400" b="1" dirty="0" smtClean="0"/>
          </a:p>
          <a:p>
            <a:pPr marL="0" indent="0">
              <a:lnSpc>
                <a:spcPct val="150000"/>
              </a:lnSpc>
              <a:buFontTx/>
              <a:buNone/>
            </a:pPr>
            <a:r>
              <a:rPr lang="zh-CN" altLang="en-US" sz="2400" b="1" dirty="0" smtClean="0"/>
              <a:t>若</a:t>
            </a:r>
            <a:r>
              <a:rPr lang="zh-CN" altLang="en-US" sz="2400" b="1" dirty="0"/>
              <a:t>生成物的总键能大于反应物的总键能，则为放热反应。</a:t>
            </a:r>
          </a:p>
          <a:p>
            <a:pPr marL="0" indent="0">
              <a:lnSpc>
                <a:spcPct val="150000"/>
              </a:lnSpc>
              <a:buFontTx/>
              <a:buNone/>
            </a:pPr>
            <a:r>
              <a:rPr lang="en-US" altLang="zh-CN" sz="2400" b="1" dirty="0"/>
              <a:t>(4)</a:t>
            </a:r>
            <a:r>
              <a:rPr lang="zh-CN" altLang="en-US" sz="2400" b="1" dirty="0"/>
              <a:t>依据</a:t>
            </a:r>
            <a:r>
              <a:rPr lang="zh-CN" altLang="en-US" sz="2400" b="1" dirty="0">
                <a:solidFill>
                  <a:srgbClr val="FF0000"/>
                </a:solidFill>
              </a:rPr>
              <a:t>化学反应的类型</a:t>
            </a:r>
            <a:r>
              <a:rPr lang="zh-CN" altLang="en-US" sz="2400" b="1" dirty="0"/>
              <a:t>判断</a:t>
            </a:r>
          </a:p>
          <a:p>
            <a:pPr marL="0" indent="0">
              <a:lnSpc>
                <a:spcPct val="150000"/>
              </a:lnSpc>
              <a:buFontTx/>
              <a:buNone/>
            </a:pPr>
            <a:r>
              <a:rPr lang="zh-CN" altLang="en-US" sz="2400" b="1" dirty="0"/>
              <a:t>如所有的燃烧反应、酸、碱中和反应都属于放热反应。</a:t>
            </a:r>
          </a:p>
          <a:p>
            <a:pPr marL="0" indent="0">
              <a:lnSpc>
                <a:spcPct val="150000"/>
              </a:lnSpc>
              <a:buFontTx/>
              <a:buNone/>
            </a:pPr>
            <a:endParaRPr lang="zh-CN" altLang="en-US" sz="2400" b="1" dirty="0"/>
          </a:p>
        </p:txBody>
      </p:sp>
    </p:spTree>
    <p:extLst>
      <p:ext uri="{BB962C8B-B14F-4D97-AF65-F5344CB8AC3E}">
        <p14:creationId xmlns:p14="http://schemas.microsoft.com/office/powerpoint/2010/main" val="652396545"/>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4529139" y="1465620"/>
            <a:ext cx="4352926" cy="523220"/>
          </a:xfrm>
          <a:prstGeom prst="rect">
            <a:avLst/>
          </a:prstGeom>
          <a:noFill/>
          <a:ln w="57150" algn="ctr">
            <a:noFill/>
            <a:miter lim="800000"/>
            <a:headEnd/>
            <a:tailEnd/>
          </a:ln>
          <a:effectLst/>
        </p:spPr>
        <p:txBody>
          <a:bodyPr wrap="square">
            <a:spAutoFit/>
          </a:bodyPr>
          <a:lstStyle/>
          <a:p>
            <a:pPr>
              <a:spcBef>
                <a:spcPct val="50000"/>
              </a:spcBef>
            </a:pPr>
            <a:r>
              <a:rPr lang="zh-CN" altLang="en-US" sz="2800" b="1" dirty="0">
                <a:latin typeface="Times New Roman" pitchFamily="18" charset="0"/>
                <a:ea typeface="方正新舒体简体" pitchFamily="2" charset="-122"/>
              </a:rPr>
              <a:t>若∆</a:t>
            </a:r>
            <a:r>
              <a:rPr lang="en-US" altLang="zh-CN" sz="2800" b="1" dirty="0">
                <a:latin typeface="Times New Roman" pitchFamily="18" charset="0"/>
                <a:ea typeface="方正新舒体简体" pitchFamily="2" charset="-122"/>
              </a:rPr>
              <a:t>E</a:t>
            </a:r>
            <a:r>
              <a:rPr lang="en-US" altLang="zh-CN" sz="2800" b="1" baseline="-25000" dirty="0">
                <a:latin typeface="Times New Roman" pitchFamily="18" charset="0"/>
                <a:ea typeface="方正新舒体简体" pitchFamily="2" charset="-122"/>
              </a:rPr>
              <a:t>2 </a:t>
            </a:r>
            <a:r>
              <a:rPr lang="en-US" altLang="zh-CN" sz="2800" b="1" dirty="0">
                <a:latin typeface="Times New Roman" pitchFamily="18" charset="0"/>
                <a:ea typeface="方正新舒体简体" pitchFamily="2" charset="-122"/>
              </a:rPr>
              <a:t>- ∆E</a:t>
            </a:r>
            <a:r>
              <a:rPr lang="en-US" altLang="zh-CN" sz="2800" b="1" baseline="-25000" dirty="0">
                <a:latin typeface="Times New Roman" pitchFamily="18" charset="0"/>
                <a:ea typeface="方正新舒体简体" pitchFamily="2" charset="-122"/>
              </a:rPr>
              <a:t>1</a:t>
            </a:r>
            <a:r>
              <a:rPr lang="en-US" sz="2800" b="1" noProof="1">
                <a:solidFill>
                  <a:schemeClr val="tx2"/>
                </a:solidFill>
                <a:latin typeface="Times New Roman" pitchFamily="18" charset="0"/>
                <a:ea typeface="方正新舒体简体" pitchFamily="2" charset="-122"/>
              </a:rPr>
              <a:t>﹤</a:t>
            </a:r>
            <a:r>
              <a:rPr lang="en-US" altLang="zh-CN" sz="2800" b="1" dirty="0" smtClean="0">
                <a:latin typeface="Times New Roman" pitchFamily="18" charset="0"/>
                <a:ea typeface="方正新舒体简体" pitchFamily="2" charset="-122"/>
              </a:rPr>
              <a:t>0  </a:t>
            </a:r>
            <a:r>
              <a:rPr lang="zh-CN" altLang="en-US" sz="2800" b="1" dirty="0" smtClean="0">
                <a:latin typeface="Times New Roman" pitchFamily="18" charset="0"/>
                <a:ea typeface="方正新舒体简体" pitchFamily="2" charset="-122"/>
              </a:rPr>
              <a:t>反应</a:t>
            </a:r>
            <a:r>
              <a:rPr lang="zh-CN" altLang="en-US" sz="2800" b="1" dirty="0">
                <a:latin typeface="Times New Roman" pitchFamily="18" charset="0"/>
                <a:ea typeface="方正新舒体简体" pitchFamily="2" charset="-122"/>
              </a:rPr>
              <a:t>吸热</a:t>
            </a:r>
            <a:endParaRPr lang="zh-CN" sz="2800" b="1" dirty="0">
              <a:latin typeface="Times New Roman" pitchFamily="18" charset="0"/>
              <a:ea typeface="方正新舒体简体" pitchFamily="2" charset="-122"/>
            </a:endParaRPr>
          </a:p>
        </p:txBody>
      </p:sp>
      <p:sp>
        <p:nvSpPr>
          <p:cNvPr id="3" name="Line 3"/>
          <p:cNvSpPr>
            <a:spLocks noChangeShapeType="1"/>
          </p:cNvSpPr>
          <p:nvPr/>
        </p:nvSpPr>
        <p:spPr bwMode="auto">
          <a:xfrm>
            <a:off x="1905000" y="928670"/>
            <a:ext cx="2087563"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4" name="Text Box 4"/>
          <p:cNvSpPr txBox="1">
            <a:spLocks noChangeArrowheads="1"/>
          </p:cNvSpPr>
          <p:nvPr/>
        </p:nvSpPr>
        <p:spPr bwMode="auto">
          <a:xfrm>
            <a:off x="3429000" y="1157270"/>
            <a:ext cx="936625" cy="579438"/>
          </a:xfrm>
          <a:prstGeom prst="rect">
            <a:avLst/>
          </a:prstGeom>
          <a:noFill/>
          <a:ln w="57150" algn="ctr">
            <a:noFill/>
            <a:miter lim="800000"/>
            <a:headEnd/>
            <a:tailEnd/>
          </a:ln>
          <a:effectLst/>
        </p:spPr>
        <p:txBody>
          <a:bodyPr>
            <a:spAutoFit/>
          </a:bodyPr>
          <a:lstStyle/>
          <a:p>
            <a:pPr algn="ctr">
              <a:spcBef>
                <a:spcPct val="50000"/>
              </a:spcBef>
            </a:pPr>
            <a:r>
              <a:rPr lang="en-US" altLang="zh-CN" sz="2800">
                <a:latin typeface="Times New Roman" pitchFamily="18" charset="0"/>
                <a:ea typeface="方正新舒体简体" pitchFamily="2" charset="-122"/>
                <a:cs typeface="Times New Roman" pitchFamily="18" charset="0"/>
              </a:rPr>
              <a:t>∆</a:t>
            </a:r>
            <a:r>
              <a:rPr lang="en-US" altLang="zh-CN" sz="3200">
                <a:latin typeface="Times New Roman" pitchFamily="18" charset="0"/>
                <a:ea typeface="方正新舒体简体" pitchFamily="2" charset="-122"/>
                <a:cs typeface="Times New Roman" pitchFamily="18" charset="0"/>
              </a:rPr>
              <a:t>E</a:t>
            </a:r>
            <a:r>
              <a:rPr lang="en-US" altLang="zh-CN" sz="3200" baseline="-25000">
                <a:latin typeface="Times New Roman" pitchFamily="18" charset="0"/>
                <a:ea typeface="方正新舒体简体" pitchFamily="2" charset="-122"/>
                <a:cs typeface="Times New Roman" pitchFamily="18" charset="0"/>
              </a:rPr>
              <a:t>2</a:t>
            </a:r>
            <a:endParaRPr kumimoji="1" lang="zh-CN" sz="3200" baseline="-25000">
              <a:latin typeface="Times New Roman" pitchFamily="18" charset="0"/>
              <a:ea typeface="方正新舒体简体" pitchFamily="2" charset="-122"/>
              <a:cs typeface="Times New Roman" pitchFamily="18" charset="0"/>
            </a:endParaRPr>
          </a:p>
        </p:txBody>
      </p:sp>
      <p:grpSp>
        <p:nvGrpSpPr>
          <p:cNvPr id="5" name="Group 5"/>
          <p:cNvGrpSpPr>
            <a:grpSpLocks/>
          </p:cNvGrpSpPr>
          <p:nvPr/>
        </p:nvGrpSpPr>
        <p:grpSpPr bwMode="auto">
          <a:xfrm>
            <a:off x="609600" y="3662345"/>
            <a:ext cx="2808288" cy="2305050"/>
            <a:chOff x="612" y="2704"/>
            <a:chExt cx="1769" cy="1452"/>
          </a:xfrm>
        </p:grpSpPr>
        <p:sp>
          <p:nvSpPr>
            <p:cNvPr id="6" name="Line 6"/>
            <p:cNvSpPr>
              <a:spLocks noChangeShapeType="1"/>
            </p:cNvSpPr>
            <p:nvPr/>
          </p:nvSpPr>
          <p:spPr bwMode="auto">
            <a:xfrm>
              <a:off x="612" y="4156"/>
              <a:ext cx="1769" cy="0"/>
            </a:xfrm>
            <a:prstGeom prst="line">
              <a:avLst/>
            </a:prstGeom>
            <a:noFill/>
            <a:ln w="38100">
              <a:solidFill>
                <a:srgbClr val="000000"/>
              </a:solidFill>
              <a:round/>
              <a:headEnd/>
              <a:tailEnd type="triangle" w="med" len="med"/>
            </a:ln>
            <a:effectLst/>
          </p:spPr>
          <p:txBody>
            <a:bodyPr>
              <a:spAutoFit/>
            </a:bodyPr>
            <a:lstStyle/>
            <a:p>
              <a:endParaRPr lang="zh-CN" altLang="en-US"/>
            </a:p>
          </p:txBody>
        </p:sp>
        <p:sp>
          <p:nvSpPr>
            <p:cNvPr id="7" name="Line 7"/>
            <p:cNvSpPr>
              <a:spLocks noChangeShapeType="1"/>
            </p:cNvSpPr>
            <p:nvPr/>
          </p:nvSpPr>
          <p:spPr bwMode="auto">
            <a:xfrm flipV="1">
              <a:off x="630" y="2704"/>
              <a:ext cx="0" cy="1452"/>
            </a:xfrm>
            <a:prstGeom prst="line">
              <a:avLst/>
            </a:prstGeom>
            <a:noFill/>
            <a:ln w="38100">
              <a:solidFill>
                <a:srgbClr val="000000"/>
              </a:solidFill>
              <a:round/>
              <a:headEnd/>
              <a:tailEnd type="triangle" w="med" len="med"/>
            </a:ln>
            <a:effectLst/>
          </p:spPr>
          <p:txBody>
            <a:bodyPr>
              <a:spAutoFit/>
            </a:bodyPr>
            <a:lstStyle/>
            <a:p>
              <a:endParaRPr lang="zh-CN" altLang="en-US"/>
            </a:p>
          </p:txBody>
        </p:sp>
      </p:grpSp>
      <p:sp>
        <p:nvSpPr>
          <p:cNvPr id="8" name="Freeform 8"/>
          <p:cNvSpPr>
            <a:spLocks/>
          </p:cNvSpPr>
          <p:nvPr/>
        </p:nvSpPr>
        <p:spPr bwMode="auto">
          <a:xfrm>
            <a:off x="654050" y="3756008"/>
            <a:ext cx="2478088" cy="1998662"/>
          </a:xfrm>
          <a:custGeom>
            <a:avLst/>
            <a:gdLst/>
            <a:ahLst/>
            <a:cxnLst>
              <a:cxn ang="0">
                <a:pos x="0" y="1089"/>
              </a:cxn>
              <a:cxn ang="0">
                <a:pos x="272" y="635"/>
              </a:cxn>
              <a:cxn ang="0">
                <a:pos x="408" y="272"/>
              </a:cxn>
              <a:cxn ang="0">
                <a:pos x="635" y="181"/>
              </a:cxn>
              <a:cxn ang="0">
                <a:pos x="997" y="1361"/>
              </a:cxn>
              <a:cxn ang="0">
                <a:pos x="1814" y="1587"/>
              </a:cxn>
            </a:cxnLst>
            <a:rect l="0" t="0" r="r" b="b"/>
            <a:pathLst>
              <a:path w="1814" h="1595">
                <a:moveTo>
                  <a:pt x="0" y="1089"/>
                </a:moveTo>
                <a:cubicBezTo>
                  <a:pt x="102" y="930"/>
                  <a:pt x="204" y="771"/>
                  <a:pt x="272" y="635"/>
                </a:cubicBezTo>
                <a:cubicBezTo>
                  <a:pt x="340" y="499"/>
                  <a:pt x="348" y="348"/>
                  <a:pt x="408" y="272"/>
                </a:cubicBezTo>
                <a:cubicBezTo>
                  <a:pt x="468" y="196"/>
                  <a:pt x="537" y="0"/>
                  <a:pt x="635" y="181"/>
                </a:cubicBezTo>
                <a:cubicBezTo>
                  <a:pt x="733" y="362"/>
                  <a:pt x="800" y="1127"/>
                  <a:pt x="997" y="1361"/>
                </a:cubicBezTo>
                <a:cubicBezTo>
                  <a:pt x="1194" y="1595"/>
                  <a:pt x="1504" y="1591"/>
                  <a:pt x="1814" y="1587"/>
                </a:cubicBezTo>
              </a:path>
            </a:pathLst>
          </a:custGeom>
          <a:noFill/>
          <a:ln w="19050" cap="flat" cmpd="sng">
            <a:solidFill>
              <a:schemeClr val="tx1"/>
            </a:solidFill>
            <a:prstDash val="solid"/>
            <a:round/>
            <a:headEnd type="none" w="med" len="med"/>
            <a:tailEnd type="none" w="med" len="med"/>
          </a:ln>
          <a:effectLst/>
        </p:spPr>
        <p:txBody>
          <a:bodyPr>
            <a:spAutoFit/>
          </a:bodyPr>
          <a:lstStyle/>
          <a:p>
            <a:endParaRPr lang="zh-CN" altLang="en-US"/>
          </a:p>
        </p:txBody>
      </p:sp>
      <p:sp>
        <p:nvSpPr>
          <p:cNvPr id="9" name="Freeform 9"/>
          <p:cNvSpPr>
            <a:spLocks/>
          </p:cNvSpPr>
          <p:nvPr/>
        </p:nvSpPr>
        <p:spPr bwMode="auto">
          <a:xfrm>
            <a:off x="762000" y="928670"/>
            <a:ext cx="2451100" cy="1654175"/>
          </a:xfrm>
          <a:custGeom>
            <a:avLst/>
            <a:gdLst/>
            <a:ahLst/>
            <a:cxnLst>
              <a:cxn ang="0">
                <a:pos x="0" y="756"/>
              </a:cxn>
              <a:cxn ang="0">
                <a:pos x="181" y="711"/>
              </a:cxn>
              <a:cxn ang="0">
                <a:pos x="408" y="393"/>
              </a:cxn>
              <a:cxn ang="0">
                <a:pos x="589" y="30"/>
              </a:cxn>
              <a:cxn ang="0">
                <a:pos x="726" y="212"/>
              </a:cxn>
              <a:cxn ang="0">
                <a:pos x="907" y="484"/>
              </a:cxn>
              <a:cxn ang="0">
                <a:pos x="1224" y="529"/>
              </a:cxn>
            </a:cxnLst>
            <a:rect l="0" t="0" r="r" b="b"/>
            <a:pathLst>
              <a:path w="1224" h="772">
                <a:moveTo>
                  <a:pt x="0" y="756"/>
                </a:moveTo>
                <a:cubicBezTo>
                  <a:pt x="56" y="764"/>
                  <a:pt x="113" y="772"/>
                  <a:pt x="181" y="711"/>
                </a:cubicBezTo>
                <a:cubicBezTo>
                  <a:pt x="249" y="650"/>
                  <a:pt x="340" y="507"/>
                  <a:pt x="408" y="393"/>
                </a:cubicBezTo>
                <a:cubicBezTo>
                  <a:pt x="476" y="279"/>
                  <a:pt x="536" y="60"/>
                  <a:pt x="589" y="30"/>
                </a:cubicBezTo>
                <a:cubicBezTo>
                  <a:pt x="642" y="0"/>
                  <a:pt x="673" y="137"/>
                  <a:pt x="726" y="212"/>
                </a:cubicBezTo>
                <a:cubicBezTo>
                  <a:pt x="779" y="287"/>
                  <a:pt x="824" y="431"/>
                  <a:pt x="907" y="484"/>
                </a:cubicBezTo>
                <a:cubicBezTo>
                  <a:pt x="990" y="537"/>
                  <a:pt x="1179" y="522"/>
                  <a:pt x="1224" y="529"/>
                </a:cubicBezTo>
              </a:path>
            </a:pathLst>
          </a:custGeom>
          <a:noFill/>
          <a:ln w="19050" cap="flat" cmpd="sng">
            <a:solidFill>
              <a:schemeClr val="tx1"/>
            </a:solidFill>
            <a:prstDash val="solid"/>
            <a:round/>
            <a:headEnd type="none" w="med" len="med"/>
            <a:tailEnd type="none" w="med" len="med"/>
          </a:ln>
          <a:effectLst/>
        </p:spPr>
        <p:txBody>
          <a:bodyPr>
            <a:spAutoFit/>
          </a:bodyPr>
          <a:lstStyle/>
          <a:p>
            <a:endParaRPr lang="zh-CN" altLang="en-US"/>
          </a:p>
        </p:txBody>
      </p:sp>
      <p:sp>
        <p:nvSpPr>
          <p:cNvPr id="10" name="Line 10"/>
          <p:cNvSpPr>
            <a:spLocks noChangeShapeType="1"/>
          </p:cNvSpPr>
          <p:nvPr/>
        </p:nvSpPr>
        <p:spPr bwMode="auto">
          <a:xfrm>
            <a:off x="668338" y="5137133"/>
            <a:ext cx="2376487"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11" name="Line 11"/>
          <p:cNvSpPr>
            <a:spLocks noChangeShapeType="1"/>
          </p:cNvSpPr>
          <p:nvPr/>
        </p:nvSpPr>
        <p:spPr bwMode="auto">
          <a:xfrm>
            <a:off x="1187450" y="3883008"/>
            <a:ext cx="1800225" cy="0"/>
          </a:xfrm>
          <a:prstGeom prst="line">
            <a:avLst/>
          </a:prstGeom>
          <a:noFill/>
          <a:ln w="19050">
            <a:solidFill>
              <a:srgbClr val="FFFF00"/>
            </a:solidFill>
            <a:prstDash val="dashDot"/>
            <a:round/>
            <a:headEnd/>
            <a:tailEnd/>
          </a:ln>
          <a:effectLst/>
        </p:spPr>
        <p:txBody>
          <a:bodyPr>
            <a:spAutoFit/>
          </a:bodyPr>
          <a:lstStyle/>
          <a:p>
            <a:endParaRPr lang="zh-CN" altLang="en-US"/>
          </a:p>
        </p:txBody>
      </p:sp>
      <p:sp>
        <p:nvSpPr>
          <p:cNvPr id="12" name="Line 12"/>
          <p:cNvSpPr>
            <a:spLocks noChangeShapeType="1"/>
          </p:cNvSpPr>
          <p:nvPr/>
        </p:nvSpPr>
        <p:spPr bwMode="auto">
          <a:xfrm>
            <a:off x="1217613" y="3883008"/>
            <a:ext cx="2808287"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13" name="Line 13"/>
          <p:cNvSpPr>
            <a:spLocks noChangeShapeType="1"/>
          </p:cNvSpPr>
          <p:nvPr/>
        </p:nvSpPr>
        <p:spPr bwMode="auto">
          <a:xfrm>
            <a:off x="2627313" y="5754670"/>
            <a:ext cx="1354137"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14" name="Line 14"/>
          <p:cNvSpPr>
            <a:spLocks noChangeShapeType="1"/>
          </p:cNvSpPr>
          <p:nvPr/>
        </p:nvSpPr>
        <p:spPr bwMode="auto">
          <a:xfrm>
            <a:off x="2613025" y="3867133"/>
            <a:ext cx="0" cy="1296987"/>
          </a:xfrm>
          <a:prstGeom prst="line">
            <a:avLst/>
          </a:prstGeom>
          <a:noFill/>
          <a:ln w="19050">
            <a:solidFill>
              <a:schemeClr val="tx1"/>
            </a:solidFill>
            <a:round/>
            <a:headEnd type="triangle" w="med" len="med"/>
            <a:tailEnd type="triangle" w="med" len="med"/>
          </a:ln>
          <a:effectLst/>
        </p:spPr>
        <p:txBody>
          <a:bodyPr>
            <a:spAutoFit/>
          </a:bodyPr>
          <a:lstStyle/>
          <a:p>
            <a:endParaRPr lang="zh-CN" altLang="en-US"/>
          </a:p>
        </p:txBody>
      </p:sp>
      <p:sp>
        <p:nvSpPr>
          <p:cNvPr id="15" name="Text Box 15"/>
          <p:cNvSpPr txBox="1">
            <a:spLocks noChangeArrowheads="1"/>
          </p:cNvSpPr>
          <p:nvPr/>
        </p:nvSpPr>
        <p:spPr bwMode="auto">
          <a:xfrm>
            <a:off x="2573338" y="4198920"/>
            <a:ext cx="936625" cy="519113"/>
          </a:xfrm>
          <a:prstGeom prst="rect">
            <a:avLst/>
          </a:prstGeom>
          <a:noFill/>
          <a:ln w="19050" algn="ctr">
            <a:noFill/>
            <a:prstDash val="dashDot"/>
            <a:miter lim="800000"/>
            <a:headEnd/>
            <a:tailEnd/>
          </a:ln>
          <a:effectLst/>
        </p:spPr>
        <p:txBody>
          <a:bodyPr>
            <a:spAutoFit/>
          </a:bodyPr>
          <a:lstStyle/>
          <a:p>
            <a:pPr algn="ctr">
              <a:spcBef>
                <a:spcPct val="50000"/>
              </a:spcBef>
            </a:pPr>
            <a:r>
              <a:rPr lang="en-US" altLang="zh-CN" sz="2800">
                <a:latin typeface="Times New Roman" pitchFamily="18" charset="0"/>
                <a:ea typeface="方正新舒体简体" pitchFamily="2" charset="-122"/>
                <a:cs typeface="Times New Roman" pitchFamily="18" charset="0"/>
              </a:rPr>
              <a:t>∆E1</a:t>
            </a:r>
            <a:endParaRPr lang="zh-CN" sz="2800">
              <a:latin typeface="Times New Roman" pitchFamily="18" charset="0"/>
              <a:ea typeface="方正新舒体简体" pitchFamily="2" charset="-122"/>
              <a:cs typeface="Times New Roman" pitchFamily="18" charset="0"/>
            </a:endParaRPr>
          </a:p>
        </p:txBody>
      </p:sp>
      <p:sp>
        <p:nvSpPr>
          <p:cNvPr id="16" name="Line 16"/>
          <p:cNvSpPr>
            <a:spLocks noChangeShapeType="1"/>
          </p:cNvSpPr>
          <p:nvPr/>
        </p:nvSpPr>
        <p:spPr bwMode="auto">
          <a:xfrm>
            <a:off x="3621088" y="3868720"/>
            <a:ext cx="0" cy="1900238"/>
          </a:xfrm>
          <a:prstGeom prst="line">
            <a:avLst/>
          </a:prstGeom>
          <a:noFill/>
          <a:ln w="19050">
            <a:solidFill>
              <a:schemeClr val="tx1"/>
            </a:solidFill>
            <a:round/>
            <a:headEnd type="triangle" w="med" len="med"/>
            <a:tailEnd type="triangle" w="med" len="med"/>
          </a:ln>
          <a:effectLst/>
        </p:spPr>
        <p:txBody>
          <a:bodyPr>
            <a:spAutoFit/>
          </a:bodyPr>
          <a:lstStyle/>
          <a:p>
            <a:endParaRPr lang="zh-CN" altLang="en-US"/>
          </a:p>
        </p:txBody>
      </p:sp>
      <p:sp>
        <p:nvSpPr>
          <p:cNvPr id="17" name="Text Box 17"/>
          <p:cNvSpPr txBox="1">
            <a:spLocks noChangeArrowheads="1"/>
          </p:cNvSpPr>
          <p:nvPr/>
        </p:nvSpPr>
        <p:spPr bwMode="auto">
          <a:xfrm>
            <a:off x="3592513" y="4721771"/>
            <a:ext cx="936625" cy="579437"/>
          </a:xfrm>
          <a:prstGeom prst="rect">
            <a:avLst/>
          </a:prstGeom>
          <a:noFill/>
          <a:ln w="57150" algn="ctr">
            <a:noFill/>
            <a:miter lim="800000"/>
            <a:headEnd/>
            <a:tailEnd/>
          </a:ln>
          <a:effectLst/>
        </p:spPr>
        <p:txBody>
          <a:bodyPr>
            <a:spAutoFit/>
          </a:bodyPr>
          <a:lstStyle/>
          <a:p>
            <a:pPr algn="ctr">
              <a:spcBef>
                <a:spcPct val="50000"/>
              </a:spcBef>
            </a:pPr>
            <a:r>
              <a:rPr lang="en-US" altLang="zh-CN" sz="2800" dirty="0">
                <a:latin typeface="Times New Roman" pitchFamily="18" charset="0"/>
                <a:ea typeface="方正新舒体简体" pitchFamily="2" charset="-122"/>
                <a:cs typeface="Times New Roman" pitchFamily="18" charset="0"/>
              </a:rPr>
              <a:t>∆</a:t>
            </a:r>
            <a:r>
              <a:rPr lang="en-US" altLang="zh-CN" sz="3200" dirty="0">
                <a:latin typeface="Times New Roman" pitchFamily="18" charset="0"/>
                <a:ea typeface="方正新舒体简体" pitchFamily="2" charset="-122"/>
                <a:cs typeface="Times New Roman" pitchFamily="18" charset="0"/>
              </a:rPr>
              <a:t>E</a:t>
            </a:r>
            <a:r>
              <a:rPr lang="en-US" altLang="zh-CN" sz="3200" baseline="-25000" dirty="0">
                <a:latin typeface="Times New Roman" pitchFamily="18" charset="0"/>
                <a:ea typeface="方正新舒体简体" pitchFamily="2" charset="-122"/>
                <a:cs typeface="Times New Roman" pitchFamily="18" charset="0"/>
              </a:rPr>
              <a:t>2</a:t>
            </a:r>
            <a:endParaRPr kumimoji="1" lang="zh-CN" sz="3200" baseline="-25000" dirty="0">
              <a:latin typeface="Times New Roman" pitchFamily="18" charset="0"/>
              <a:ea typeface="方正新舒体简体" pitchFamily="2" charset="-122"/>
              <a:cs typeface="Times New Roman" pitchFamily="18" charset="0"/>
            </a:endParaRPr>
          </a:p>
        </p:txBody>
      </p:sp>
      <p:sp>
        <p:nvSpPr>
          <p:cNvPr id="18" name="Text Box 18"/>
          <p:cNvSpPr txBox="1">
            <a:spLocks noChangeArrowheads="1"/>
          </p:cNvSpPr>
          <p:nvPr/>
        </p:nvSpPr>
        <p:spPr bwMode="auto">
          <a:xfrm>
            <a:off x="4130675" y="2564904"/>
            <a:ext cx="4751389" cy="523220"/>
          </a:xfrm>
          <a:prstGeom prst="rect">
            <a:avLst/>
          </a:prstGeom>
          <a:noFill/>
          <a:ln w="57150" algn="ctr">
            <a:noFill/>
            <a:miter lim="800000"/>
            <a:headEnd/>
            <a:tailEnd/>
          </a:ln>
          <a:effectLst/>
        </p:spPr>
        <p:txBody>
          <a:bodyPr wrap="square">
            <a:spAutoFit/>
          </a:bodyPr>
          <a:lstStyle/>
          <a:p>
            <a:pPr>
              <a:spcBef>
                <a:spcPct val="50000"/>
              </a:spcBef>
            </a:pPr>
            <a:r>
              <a:rPr lang="en-US" altLang="zh-CN" sz="2800" b="1" dirty="0">
                <a:solidFill>
                  <a:srgbClr val="FF0000"/>
                </a:solidFill>
                <a:latin typeface="Times New Roman" pitchFamily="18" charset="0"/>
                <a:ea typeface="方正新舒体简体" pitchFamily="2" charset="-122"/>
                <a:cs typeface="Times New Roman" pitchFamily="18" charset="0"/>
              </a:rPr>
              <a:t>∆</a:t>
            </a:r>
            <a:r>
              <a:rPr lang="en-US" altLang="zh-CN" sz="2800" b="1" dirty="0" smtClean="0">
                <a:solidFill>
                  <a:srgbClr val="FF0000"/>
                </a:solidFill>
                <a:latin typeface="Times New Roman" pitchFamily="18" charset="0"/>
                <a:ea typeface="方正新舒体简体" pitchFamily="2" charset="-122"/>
                <a:cs typeface="Times New Roman" pitchFamily="18" charset="0"/>
              </a:rPr>
              <a:t>E</a:t>
            </a:r>
            <a:r>
              <a:rPr lang="en-US" altLang="zh-CN" sz="2800" b="1" baseline="-25000" dirty="0" smtClean="0">
                <a:solidFill>
                  <a:srgbClr val="FF0000"/>
                </a:solidFill>
                <a:latin typeface="Times New Roman" pitchFamily="18" charset="0"/>
                <a:ea typeface="方正新舒体简体" pitchFamily="2" charset="-122"/>
                <a:cs typeface="Times New Roman" pitchFamily="18" charset="0"/>
              </a:rPr>
              <a:t>1</a:t>
            </a:r>
            <a:r>
              <a:rPr lang="zh-CN" altLang="en-US" sz="2800" b="1" dirty="0" smtClean="0">
                <a:solidFill>
                  <a:srgbClr val="FF0000"/>
                </a:solidFill>
                <a:latin typeface="Times New Roman" pitchFamily="18" charset="0"/>
                <a:ea typeface="方正新舒体简体" pitchFamily="2" charset="-122"/>
                <a:cs typeface="Times New Roman" pitchFamily="18" charset="0"/>
              </a:rPr>
              <a:t>可理解成断键吸收的</a:t>
            </a:r>
            <a:r>
              <a:rPr lang="zh-CN" altLang="en-US" sz="2800" b="1" dirty="0">
                <a:solidFill>
                  <a:srgbClr val="FF0000"/>
                </a:solidFill>
                <a:latin typeface="Times New Roman" pitchFamily="18" charset="0"/>
                <a:ea typeface="方正新舒体简体" pitchFamily="2" charset="-122"/>
                <a:cs typeface="Times New Roman" pitchFamily="18" charset="0"/>
              </a:rPr>
              <a:t>能量</a:t>
            </a:r>
            <a:endParaRPr kumimoji="1" lang="zh-CN" sz="2800" b="1" baseline="-25000" dirty="0">
              <a:solidFill>
                <a:srgbClr val="FF0000"/>
              </a:solidFill>
              <a:latin typeface="Times New Roman" pitchFamily="18" charset="0"/>
              <a:ea typeface="方正新舒体简体" pitchFamily="2" charset="-122"/>
              <a:cs typeface="Times New Roman" pitchFamily="18" charset="0"/>
            </a:endParaRPr>
          </a:p>
        </p:txBody>
      </p:sp>
      <p:sp>
        <p:nvSpPr>
          <p:cNvPr id="19" name="Rectangle 19"/>
          <p:cNvSpPr>
            <a:spLocks noChangeArrowheads="1"/>
          </p:cNvSpPr>
          <p:nvPr/>
        </p:nvSpPr>
        <p:spPr bwMode="auto">
          <a:xfrm>
            <a:off x="688975" y="3552808"/>
            <a:ext cx="455613" cy="579437"/>
          </a:xfrm>
          <a:prstGeom prst="rect">
            <a:avLst/>
          </a:prstGeom>
          <a:noFill/>
          <a:ln w="57150" algn="ctr">
            <a:noFill/>
            <a:miter lim="800000"/>
            <a:headEnd/>
            <a:tailEnd/>
          </a:ln>
          <a:effectLst/>
        </p:spPr>
        <p:txBody>
          <a:bodyPr wrap="none">
            <a:spAutoFit/>
          </a:bodyPr>
          <a:lstStyle/>
          <a:p>
            <a:pPr algn="ctr">
              <a:spcBef>
                <a:spcPct val="50000"/>
              </a:spcBef>
            </a:pPr>
            <a:r>
              <a:rPr lang="en-US" altLang="zh-CN" sz="3200">
                <a:latin typeface="Times New Roman" pitchFamily="18" charset="0"/>
                <a:ea typeface="方正新舒体简体" pitchFamily="2" charset="-122"/>
              </a:rPr>
              <a:t>E</a:t>
            </a:r>
            <a:endParaRPr lang="en-US" altLang="zh-CN" sz="3200" noProof="1">
              <a:latin typeface="Times New Roman" pitchFamily="18" charset="0"/>
              <a:ea typeface="方正新舒体简体" pitchFamily="2" charset="-122"/>
            </a:endParaRPr>
          </a:p>
        </p:txBody>
      </p:sp>
      <p:sp>
        <p:nvSpPr>
          <p:cNvPr id="20" name="Rectangle 20"/>
          <p:cNvSpPr>
            <a:spLocks noChangeArrowheads="1"/>
          </p:cNvSpPr>
          <p:nvPr/>
        </p:nvSpPr>
        <p:spPr bwMode="auto">
          <a:xfrm>
            <a:off x="3203575" y="5926120"/>
            <a:ext cx="319088" cy="579438"/>
          </a:xfrm>
          <a:prstGeom prst="rect">
            <a:avLst/>
          </a:prstGeom>
          <a:noFill/>
          <a:ln w="57150" algn="ctr">
            <a:noFill/>
            <a:miter lim="800000"/>
            <a:headEnd/>
            <a:tailEnd/>
          </a:ln>
          <a:effectLst/>
        </p:spPr>
        <p:txBody>
          <a:bodyPr wrap="none">
            <a:spAutoFit/>
          </a:bodyPr>
          <a:lstStyle/>
          <a:p>
            <a:pPr algn="ctr">
              <a:spcBef>
                <a:spcPct val="50000"/>
              </a:spcBef>
            </a:pPr>
            <a:r>
              <a:rPr lang="en-US" altLang="zh-CN" sz="3200">
                <a:latin typeface="Times New Roman" pitchFamily="18" charset="0"/>
                <a:ea typeface="方正新舒体简体" pitchFamily="2" charset="-122"/>
              </a:rPr>
              <a:t>t</a:t>
            </a:r>
            <a:endParaRPr lang="en-US" altLang="zh-CN" sz="3200" noProof="1">
              <a:latin typeface="Times New Roman" pitchFamily="18" charset="0"/>
              <a:ea typeface="方正新舒体简体" pitchFamily="2" charset="-122"/>
            </a:endParaRPr>
          </a:p>
        </p:txBody>
      </p:sp>
      <p:sp>
        <p:nvSpPr>
          <p:cNvPr id="21" name="Text Box 21"/>
          <p:cNvSpPr txBox="1">
            <a:spLocks noChangeArrowheads="1"/>
          </p:cNvSpPr>
          <p:nvPr/>
        </p:nvSpPr>
        <p:spPr bwMode="auto">
          <a:xfrm>
            <a:off x="4130676" y="3212604"/>
            <a:ext cx="4751388" cy="523220"/>
          </a:xfrm>
          <a:prstGeom prst="rect">
            <a:avLst/>
          </a:prstGeom>
          <a:noFill/>
          <a:ln w="57150" algn="ctr">
            <a:noFill/>
            <a:miter lim="800000"/>
            <a:headEnd/>
            <a:tailEnd/>
          </a:ln>
          <a:effectLst/>
        </p:spPr>
        <p:txBody>
          <a:bodyPr wrap="square">
            <a:spAutoFit/>
          </a:bodyPr>
          <a:lstStyle/>
          <a:p>
            <a:pPr>
              <a:spcBef>
                <a:spcPct val="50000"/>
              </a:spcBef>
            </a:pPr>
            <a:r>
              <a:rPr lang="en-US" altLang="zh-CN" sz="2800" b="1" dirty="0">
                <a:solidFill>
                  <a:srgbClr val="FF0000"/>
                </a:solidFill>
                <a:latin typeface="Times New Roman" pitchFamily="18" charset="0"/>
                <a:ea typeface="方正新舒体简体" pitchFamily="2" charset="-122"/>
                <a:cs typeface="Times New Roman" pitchFamily="18" charset="0"/>
              </a:rPr>
              <a:t>∆</a:t>
            </a:r>
            <a:r>
              <a:rPr lang="en-US" altLang="zh-CN" sz="2800" b="1" dirty="0" smtClean="0">
                <a:solidFill>
                  <a:srgbClr val="FF0000"/>
                </a:solidFill>
                <a:latin typeface="Times New Roman" pitchFamily="18" charset="0"/>
                <a:ea typeface="方正新舒体简体" pitchFamily="2" charset="-122"/>
                <a:cs typeface="Times New Roman" pitchFamily="18" charset="0"/>
              </a:rPr>
              <a:t>E</a:t>
            </a:r>
            <a:r>
              <a:rPr lang="en-US" altLang="zh-CN" sz="2800" b="1" baseline="-25000" dirty="0" smtClean="0">
                <a:solidFill>
                  <a:srgbClr val="FF0000"/>
                </a:solidFill>
                <a:latin typeface="Times New Roman" pitchFamily="18" charset="0"/>
                <a:ea typeface="方正新舒体简体" pitchFamily="2" charset="-122"/>
                <a:cs typeface="Times New Roman" pitchFamily="18" charset="0"/>
              </a:rPr>
              <a:t>2</a:t>
            </a:r>
            <a:r>
              <a:rPr lang="zh-CN" altLang="en-US" sz="2800" b="1" dirty="0" smtClean="0">
                <a:solidFill>
                  <a:srgbClr val="FF0000"/>
                </a:solidFill>
                <a:latin typeface="Times New Roman" pitchFamily="18" charset="0"/>
                <a:ea typeface="方正新舒体简体" pitchFamily="2" charset="-122"/>
                <a:cs typeface="Times New Roman" pitchFamily="18" charset="0"/>
              </a:rPr>
              <a:t>可理解成成键释放</a:t>
            </a:r>
            <a:r>
              <a:rPr lang="zh-CN" altLang="en-US" sz="2800" b="1" dirty="0">
                <a:solidFill>
                  <a:srgbClr val="FF0000"/>
                </a:solidFill>
                <a:latin typeface="Times New Roman" pitchFamily="18" charset="0"/>
                <a:ea typeface="方正新舒体简体" pitchFamily="2" charset="-122"/>
                <a:cs typeface="Times New Roman" pitchFamily="18" charset="0"/>
              </a:rPr>
              <a:t>的能量</a:t>
            </a:r>
            <a:endParaRPr kumimoji="1" lang="zh-CN" sz="2800" b="1" baseline="-25000" dirty="0">
              <a:solidFill>
                <a:srgbClr val="FF0000"/>
              </a:solidFill>
              <a:latin typeface="Times New Roman" pitchFamily="18" charset="0"/>
              <a:ea typeface="方正新舒体简体" pitchFamily="2" charset="-122"/>
              <a:cs typeface="Times New Roman" pitchFamily="18" charset="0"/>
            </a:endParaRPr>
          </a:p>
        </p:txBody>
      </p:sp>
      <p:sp>
        <p:nvSpPr>
          <p:cNvPr id="22" name="Rectangle 22"/>
          <p:cNvSpPr>
            <a:spLocks noChangeArrowheads="1"/>
          </p:cNvSpPr>
          <p:nvPr/>
        </p:nvSpPr>
        <p:spPr bwMode="auto">
          <a:xfrm>
            <a:off x="4529140" y="4293096"/>
            <a:ext cx="4232274" cy="523220"/>
          </a:xfrm>
          <a:prstGeom prst="rect">
            <a:avLst/>
          </a:prstGeom>
          <a:noFill/>
          <a:ln w="57150" algn="ctr">
            <a:noFill/>
            <a:miter lim="800000"/>
            <a:headEnd/>
            <a:tailEnd/>
          </a:ln>
          <a:effectLst/>
        </p:spPr>
        <p:txBody>
          <a:bodyPr wrap="square">
            <a:spAutoFit/>
          </a:bodyPr>
          <a:lstStyle/>
          <a:p>
            <a:pPr>
              <a:spcBef>
                <a:spcPct val="50000"/>
              </a:spcBef>
            </a:pPr>
            <a:r>
              <a:rPr lang="zh-CN" altLang="en-US" sz="2800" b="1" dirty="0">
                <a:latin typeface="Times New Roman" pitchFamily="18" charset="0"/>
                <a:ea typeface="方正新舒体简体" pitchFamily="2" charset="-122"/>
              </a:rPr>
              <a:t>若∆</a:t>
            </a:r>
            <a:r>
              <a:rPr lang="en-US" altLang="zh-CN" sz="2800" b="1" dirty="0">
                <a:latin typeface="Times New Roman" pitchFamily="18" charset="0"/>
                <a:ea typeface="方正新舒体简体" pitchFamily="2" charset="-122"/>
              </a:rPr>
              <a:t>E</a:t>
            </a:r>
            <a:r>
              <a:rPr lang="en-US" altLang="zh-CN" sz="2800" b="1" baseline="-25000" dirty="0">
                <a:latin typeface="Times New Roman" pitchFamily="18" charset="0"/>
                <a:ea typeface="方正新舒体简体" pitchFamily="2" charset="-122"/>
              </a:rPr>
              <a:t>2 </a:t>
            </a:r>
            <a:r>
              <a:rPr lang="en-US" altLang="zh-CN" sz="2800" b="1" dirty="0">
                <a:latin typeface="Times New Roman" pitchFamily="18" charset="0"/>
                <a:ea typeface="方正新舒体简体" pitchFamily="2" charset="-122"/>
              </a:rPr>
              <a:t>- ∆E</a:t>
            </a:r>
            <a:r>
              <a:rPr lang="en-US" altLang="zh-CN" sz="2800" b="1" baseline="-25000" dirty="0">
                <a:latin typeface="Times New Roman" pitchFamily="18" charset="0"/>
                <a:ea typeface="方正新舒体简体" pitchFamily="2" charset="-122"/>
              </a:rPr>
              <a:t>1</a:t>
            </a:r>
            <a:r>
              <a:rPr lang="en-US" altLang="zh-CN" sz="2800" b="1" noProof="1">
                <a:latin typeface="Times New Roman" pitchFamily="18" charset="0"/>
                <a:ea typeface="方正新舒体简体" pitchFamily="2" charset="-122"/>
              </a:rPr>
              <a:t>﹥</a:t>
            </a:r>
            <a:r>
              <a:rPr lang="en-US" altLang="zh-CN" sz="2800" b="1" dirty="0" smtClean="0">
                <a:latin typeface="Times New Roman" pitchFamily="18" charset="0"/>
                <a:ea typeface="方正新舒体简体" pitchFamily="2" charset="-122"/>
              </a:rPr>
              <a:t>0  </a:t>
            </a:r>
            <a:r>
              <a:rPr lang="zh-CN" altLang="en-US" sz="2800" b="1" dirty="0" smtClean="0">
                <a:latin typeface="Times New Roman" pitchFamily="18" charset="0"/>
                <a:ea typeface="方正新舒体简体" pitchFamily="2" charset="-122"/>
              </a:rPr>
              <a:t>反应</a:t>
            </a:r>
            <a:r>
              <a:rPr lang="zh-CN" altLang="en-US" sz="2800" b="1" dirty="0">
                <a:latin typeface="Times New Roman" pitchFamily="18" charset="0"/>
                <a:ea typeface="方正新舒体简体" pitchFamily="2" charset="-122"/>
              </a:rPr>
              <a:t>放热</a:t>
            </a:r>
            <a:endParaRPr lang="zh-CN" sz="2800" b="1" dirty="0">
              <a:latin typeface="Times New Roman" pitchFamily="18" charset="0"/>
              <a:ea typeface="方正新舒体简体" pitchFamily="2" charset="-122"/>
            </a:endParaRPr>
          </a:p>
        </p:txBody>
      </p:sp>
      <p:sp>
        <p:nvSpPr>
          <p:cNvPr id="23" name="Line 23"/>
          <p:cNvSpPr>
            <a:spLocks noChangeShapeType="1"/>
          </p:cNvSpPr>
          <p:nvPr/>
        </p:nvSpPr>
        <p:spPr bwMode="auto">
          <a:xfrm>
            <a:off x="762000" y="2528870"/>
            <a:ext cx="2274888"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24" name="Line 24"/>
          <p:cNvSpPr>
            <a:spLocks noChangeShapeType="1"/>
          </p:cNvSpPr>
          <p:nvPr/>
        </p:nvSpPr>
        <p:spPr bwMode="auto">
          <a:xfrm>
            <a:off x="2819400" y="2071670"/>
            <a:ext cx="1311275" cy="0"/>
          </a:xfrm>
          <a:prstGeom prst="line">
            <a:avLst/>
          </a:prstGeom>
          <a:noFill/>
          <a:ln w="19050">
            <a:solidFill>
              <a:schemeClr val="tx1"/>
            </a:solidFill>
            <a:prstDash val="dashDot"/>
            <a:round/>
            <a:headEnd/>
            <a:tailEnd/>
          </a:ln>
          <a:effectLst/>
        </p:spPr>
        <p:txBody>
          <a:bodyPr>
            <a:spAutoFit/>
          </a:bodyPr>
          <a:lstStyle/>
          <a:p>
            <a:endParaRPr lang="zh-CN" altLang="en-US"/>
          </a:p>
        </p:txBody>
      </p:sp>
      <p:sp>
        <p:nvSpPr>
          <p:cNvPr id="25" name="Line 25"/>
          <p:cNvSpPr>
            <a:spLocks noChangeShapeType="1"/>
          </p:cNvSpPr>
          <p:nvPr/>
        </p:nvSpPr>
        <p:spPr bwMode="auto">
          <a:xfrm>
            <a:off x="2895600" y="928670"/>
            <a:ext cx="0" cy="1584325"/>
          </a:xfrm>
          <a:prstGeom prst="line">
            <a:avLst/>
          </a:prstGeom>
          <a:noFill/>
          <a:ln w="19050">
            <a:solidFill>
              <a:schemeClr val="tx1"/>
            </a:solidFill>
            <a:round/>
            <a:headEnd type="triangle" w="med" len="med"/>
            <a:tailEnd type="triangle" w="med" len="med"/>
          </a:ln>
          <a:effectLst/>
        </p:spPr>
        <p:txBody>
          <a:bodyPr>
            <a:spAutoFit/>
          </a:bodyPr>
          <a:lstStyle/>
          <a:p>
            <a:endParaRPr lang="zh-CN" altLang="en-US"/>
          </a:p>
        </p:txBody>
      </p:sp>
      <p:sp>
        <p:nvSpPr>
          <p:cNvPr id="26" name="Line 26"/>
          <p:cNvSpPr>
            <a:spLocks noChangeShapeType="1"/>
          </p:cNvSpPr>
          <p:nvPr/>
        </p:nvSpPr>
        <p:spPr bwMode="auto">
          <a:xfrm>
            <a:off x="3429000" y="928670"/>
            <a:ext cx="0" cy="1143000"/>
          </a:xfrm>
          <a:prstGeom prst="line">
            <a:avLst/>
          </a:prstGeom>
          <a:noFill/>
          <a:ln w="19050">
            <a:solidFill>
              <a:schemeClr val="tx1"/>
            </a:solidFill>
            <a:round/>
            <a:headEnd type="triangle" w="med" len="med"/>
            <a:tailEnd type="triangle" w="med" len="med"/>
          </a:ln>
          <a:effectLst/>
        </p:spPr>
        <p:txBody>
          <a:bodyPr>
            <a:spAutoFit/>
          </a:bodyPr>
          <a:lstStyle/>
          <a:p>
            <a:endParaRPr lang="zh-CN" altLang="en-US"/>
          </a:p>
        </p:txBody>
      </p:sp>
      <p:sp>
        <p:nvSpPr>
          <p:cNvPr id="27" name="Text Box 27"/>
          <p:cNvSpPr txBox="1">
            <a:spLocks noChangeArrowheads="1"/>
          </p:cNvSpPr>
          <p:nvPr/>
        </p:nvSpPr>
        <p:spPr bwMode="auto">
          <a:xfrm>
            <a:off x="2057400" y="1233470"/>
            <a:ext cx="936625" cy="579438"/>
          </a:xfrm>
          <a:prstGeom prst="rect">
            <a:avLst/>
          </a:prstGeom>
          <a:noFill/>
          <a:ln w="19050" algn="ctr">
            <a:noFill/>
            <a:prstDash val="dashDot"/>
            <a:miter lim="800000"/>
            <a:headEnd/>
            <a:tailEnd/>
          </a:ln>
          <a:effectLst/>
        </p:spPr>
        <p:txBody>
          <a:bodyPr>
            <a:spAutoFit/>
          </a:bodyPr>
          <a:lstStyle/>
          <a:p>
            <a:pPr algn="ctr">
              <a:spcBef>
                <a:spcPct val="50000"/>
              </a:spcBef>
            </a:pPr>
            <a:r>
              <a:rPr lang="en-US" altLang="zh-CN" sz="2800">
                <a:latin typeface="Times New Roman" pitchFamily="18" charset="0"/>
                <a:ea typeface="方正新舒体简体" pitchFamily="2" charset="-122"/>
                <a:cs typeface="Times New Roman" pitchFamily="18" charset="0"/>
              </a:rPr>
              <a:t>∆</a:t>
            </a:r>
            <a:r>
              <a:rPr lang="en-US" altLang="zh-CN" sz="3200">
                <a:latin typeface="Times New Roman" pitchFamily="18" charset="0"/>
                <a:ea typeface="方正新舒体简体" pitchFamily="2" charset="-122"/>
                <a:cs typeface="Times New Roman" pitchFamily="18" charset="0"/>
              </a:rPr>
              <a:t>E</a:t>
            </a:r>
            <a:r>
              <a:rPr lang="en-US" altLang="zh-CN" sz="3200" baseline="-25000">
                <a:latin typeface="Times New Roman" pitchFamily="18" charset="0"/>
                <a:ea typeface="方正新舒体简体" pitchFamily="2" charset="-122"/>
                <a:cs typeface="Times New Roman" pitchFamily="18" charset="0"/>
              </a:rPr>
              <a:t>1</a:t>
            </a:r>
            <a:endParaRPr kumimoji="1" lang="zh-CN" sz="3200" baseline="-25000">
              <a:latin typeface="Times New Roman" pitchFamily="18" charset="0"/>
              <a:ea typeface="方正新舒体简体" pitchFamily="2" charset="-122"/>
              <a:cs typeface="Times New Roman" pitchFamily="18" charset="0"/>
            </a:endParaRPr>
          </a:p>
        </p:txBody>
      </p:sp>
      <p:grpSp>
        <p:nvGrpSpPr>
          <p:cNvPr id="28" name="Group 28"/>
          <p:cNvGrpSpPr>
            <a:grpSpLocks/>
          </p:cNvGrpSpPr>
          <p:nvPr/>
        </p:nvGrpSpPr>
        <p:grpSpPr bwMode="auto">
          <a:xfrm>
            <a:off x="685800" y="1004870"/>
            <a:ext cx="2808288" cy="2305050"/>
            <a:chOff x="612" y="2704"/>
            <a:chExt cx="1769" cy="1452"/>
          </a:xfrm>
        </p:grpSpPr>
        <p:sp>
          <p:nvSpPr>
            <p:cNvPr id="29" name="Line 29"/>
            <p:cNvSpPr>
              <a:spLocks noChangeShapeType="1"/>
            </p:cNvSpPr>
            <p:nvPr/>
          </p:nvSpPr>
          <p:spPr bwMode="auto">
            <a:xfrm>
              <a:off x="612" y="4156"/>
              <a:ext cx="1769" cy="0"/>
            </a:xfrm>
            <a:prstGeom prst="line">
              <a:avLst/>
            </a:prstGeom>
            <a:noFill/>
            <a:ln w="38100">
              <a:solidFill>
                <a:srgbClr val="000000"/>
              </a:solidFill>
              <a:round/>
              <a:headEnd/>
              <a:tailEnd type="triangle" w="med" len="med"/>
            </a:ln>
            <a:effectLst/>
          </p:spPr>
          <p:txBody>
            <a:bodyPr>
              <a:spAutoFit/>
            </a:bodyPr>
            <a:lstStyle/>
            <a:p>
              <a:endParaRPr lang="zh-CN" altLang="en-US"/>
            </a:p>
          </p:txBody>
        </p:sp>
        <p:sp>
          <p:nvSpPr>
            <p:cNvPr id="30" name="Line 30"/>
            <p:cNvSpPr>
              <a:spLocks noChangeShapeType="1"/>
            </p:cNvSpPr>
            <p:nvPr/>
          </p:nvSpPr>
          <p:spPr bwMode="auto">
            <a:xfrm flipV="1">
              <a:off x="630" y="2704"/>
              <a:ext cx="0" cy="1452"/>
            </a:xfrm>
            <a:prstGeom prst="line">
              <a:avLst/>
            </a:prstGeom>
            <a:noFill/>
            <a:ln w="38100">
              <a:solidFill>
                <a:srgbClr val="000000"/>
              </a:solidFill>
              <a:round/>
              <a:headEnd/>
              <a:tailEnd type="triangle" w="med" len="med"/>
            </a:ln>
            <a:effectLst/>
          </p:spPr>
          <p:txBody>
            <a:bodyPr>
              <a:spAutoFit/>
            </a:bodyPr>
            <a:lstStyle/>
            <a:p>
              <a:endParaRPr lang="zh-CN" altLang="en-US"/>
            </a:p>
          </p:txBody>
        </p:sp>
      </p:grpSp>
      <p:sp>
        <p:nvSpPr>
          <p:cNvPr id="31" name="Rectangle 31"/>
          <p:cNvSpPr>
            <a:spLocks noChangeArrowheads="1"/>
          </p:cNvSpPr>
          <p:nvPr/>
        </p:nvSpPr>
        <p:spPr bwMode="auto">
          <a:xfrm>
            <a:off x="228600" y="995345"/>
            <a:ext cx="455613" cy="579438"/>
          </a:xfrm>
          <a:prstGeom prst="rect">
            <a:avLst/>
          </a:prstGeom>
          <a:noFill/>
          <a:ln w="57150" algn="ctr">
            <a:noFill/>
            <a:miter lim="800000"/>
            <a:headEnd/>
            <a:tailEnd/>
          </a:ln>
          <a:effectLst/>
        </p:spPr>
        <p:txBody>
          <a:bodyPr wrap="none">
            <a:spAutoFit/>
          </a:bodyPr>
          <a:lstStyle/>
          <a:p>
            <a:pPr algn="ctr">
              <a:spcBef>
                <a:spcPct val="50000"/>
              </a:spcBef>
            </a:pPr>
            <a:r>
              <a:rPr lang="en-US" altLang="zh-CN" sz="3200">
                <a:latin typeface="Times New Roman" pitchFamily="18" charset="0"/>
                <a:ea typeface="方正新舒体简体" pitchFamily="2" charset="-122"/>
              </a:rPr>
              <a:t>E</a:t>
            </a:r>
            <a:endParaRPr lang="en-US" altLang="zh-CN" sz="3200" noProof="1">
              <a:latin typeface="Times New Roman" pitchFamily="18" charset="0"/>
              <a:ea typeface="方正新舒体简体" pitchFamily="2" charset="-122"/>
            </a:endParaRPr>
          </a:p>
        </p:txBody>
      </p:sp>
      <p:sp>
        <p:nvSpPr>
          <p:cNvPr id="32" name="Rectangle 32"/>
          <p:cNvSpPr>
            <a:spLocks noChangeArrowheads="1"/>
          </p:cNvSpPr>
          <p:nvPr/>
        </p:nvSpPr>
        <p:spPr bwMode="auto">
          <a:xfrm>
            <a:off x="3276600" y="3235308"/>
            <a:ext cx="360363" cy="579437"/>
          </a:xfrm>
          <a:prstGeom prst="rect">
            <a:avLst/>
          </a:prstGeom>
          <a:noFill/>
          <a:ln w="57150" algn="ctr">
            <a:noFill/>
            <a:miter lim="800000"/>
            <a:headEnd/>
            <a:tailEnd/>
          </a:ln>
          <a:effectLst/>
        </p:spPr>
        <p:txBody>
          <a:bodyPr>
            <a:spAutoFit/>
          </a:bodyPr>
          <a:lstStyle/>
          <a:p>
            <a:pPr algn="ctr">
              <a:spcBef>
                <a:spcPct val="50000"/>
              </a:spcBef>
            </a:pPr>
            <a:r>
              <a:rPr lang="en-US" altLang="zh-CN" sz="3200">
                <a:latin typeface="Times New Roman" pitchFamily="18" charset="0"/>
                <a:ea typeface="方正新舒体简体" pitchFamily="2" charset="-122"/>
              </a:rPr>
              <a:t>t</a:t>
            </a:r>
            <a:endParaRPr lang="en-US" altLang="zh-CN" sz="3200" noProof="1">
              <a:latin typeface="Times New Roman" pitchFamily="18" charset="0"/>
              <a:ea typeface="方正新舒体简体" pitchFamily="2" charset="-122"/>
            </a:endParaRPr>
          </a:p>
        </p:txBody>
      </p:sp>
      <p:sp>
        <p:nvSpPr>
          <p:cNvPr id="33" name="标题 1"/>
          <p:cNvSpPr txBox="1">
            <a:spLocks/>
          </p:cNvSpPr>
          <p:nvPr/>
        </p:nvSpPr>
        <p:spPr>
          <a:xfrm>
            <a:off x="2580481" y="540556"/>
            <a:ext cx="8229600" cy="1066800"/>
          </a:xfrm>
          <a:prstGeom prst="rect">
            <a:avLst/>
          </a:prstGeom>
        </p:spPr>
        <p:txBody>
          <a:bodyPr/>
          <a:lstStyle>
            <a:lvl1pPr algn="l" rtl="0" eaLnBrk="1" latinLnBrk="0" hangingPunct="1">
              <a:spcBef>
                <a:spcPct val="0"/>
              </a:spcBef>
              <a:buNone/>
              <a:defRPr kumimoji="0" sz="4000" kern="1200">
                <a:solidFill>
                  <a:schemeClr val="tx2"/>
                </a:solidFill>
                <a:latin typeface="+mj-lt"/>
                <a:ea typeface="+mj-ea"/>
                <a:cs typeface="+mj-cs"/>
              </a:defRPr>
            </a:lvl1pPr>
          </a:lstStyle>
          <a:p>
            <a:pPr algn="ctr"/>
            <a:r>
              <a:rPr lang="zh-CN" altLang="en-US" dirty="0" smtClean="0"/>
              <a:t>图象记忆</a:t>
            </a:r>
            <a:endParaRPr lang="zh-CN" altLang="en-US" dirty="0"/>
          </a:p>
        </p:txBody>
      </p:sp>
    </p:spTree>
    <p:extLst>
      <p:ext uri="{BB962C8B-B14F-4D97-AF65-F5344CB8AC3E}">
        <p14:creationId xmlns:p14="http://schemas.microsoft.com/office/powerpoint/2010/main" val="135429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8"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500" fill="hold"/>
                                        <p:tgtEl>
                                          <p:spTgt spid="15"/>
                                        </p:tgtEl>
                                        <p:attrNameLst>
                                          <p:attrName>ppt_x</p:attrName>
                                        </p:attrNameLst>
                                      </p:cBhvr>
                                      <p:tavLst>
                                        <p:tav tm="0">
                                          <p:val>
                                            <p:strVal val="0-#ppt_w/2"/>
                                          </p:val>
                                        </p:tav>
                                        <p:tav tm="100000">
                                          <p:val>
                                            <p:strVal val="#ppt_x"/>
                                          </p:val>
                                        </p:tav>
                                      </p:tavLst>
                                    </p:anim>
                                    <p:anim calcmode="lin" valueType="num">
                                      <p:cBhvr additive="base">
                                        <p:cTn id="23" dur="500" fill="hold"/>
                                        <p:tgtEl>
                                          <p:spTgt spid="15"/>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0-#ppt_w/2"/>
                                          </p:val>
                                        </p:tav>
                                        <p:tav tm="100000">
                                          <p:val>
                                            <p:strVal val="#ppt_x"/>
                                          </p:val>
                                        </p:tav>
                                      </p:tavLst>
                                    </p:anim>
                                    <p:anim calcmode="lin" valueType="num">
                                      <p:cBhvr additive="base">
                                        <p:cTn id="38" dur="500" fill="hold"/>
                                        <p:tgtEl>
                                          <p:spTgt spid="12"/>
                                        </p:tgtEl>
                                        <p:attrNameLst>
                                          <p:attrName>ppt_y</p:attrName>
                                        </p:attrNameLst>
                                      </p:cBhvr>
                                      <p:tavLst>
                                        <p:tav tm="0">
                                          <p:val>
                                            <p:strVal val="#ppt_y"/>
                                          </p:val>
                                        </p:tav>
                                        <p:tav tm="100000">
                                          <p:val>
                                            <p:strVal val="#ppt_y"/>
                                          </p:val>
                                        </p:tav>
                                      </p:tavLst>
                                    </p:anim>
                                  </p:childTnLst>
                                </p:cTn>
                              </p:par>
                            </p:childTnLst>
                          </p:cTn>
                        </p:par>
                        <p:par>
                          <p:cTn id="39" fill="hold">
                            <p:stCondLst>
                              <p:cond delay="500"/>
                            </p:stCondLst>
                            <p:childTnLst>
                              <p:par>
                                <p:cTn id="40" presetID="2" presetClass="entr" presetSubtype="8"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additive="base">
                                        <p:cTn id="42" dur="500" fill="hold"/>
                                        <p:tgtEl>
                                          <p:spTgt spid="16"/>
                                        </p:tgtEl>
                                        <p:attrNameLst>
                                          <p:attrName>ppt_x</p:attrName>
                                        </p:attrNameLst>
                                      </p:cBhvr>
                                      <p:tavLst>
                                        <p:tav tm="0">
                                          <p:val>
                                            <p:strVal val="0-#ppt_w/2"/>
                                          </p:val>
                                        </p:tav>
                                        <p:tav tm="100000">
                                          <p:val>
                                            <p:strVal val="#ppt_x"/>
                                          </p:val>
                                        </p:tav>
                                      </p:tavLst>
                                    </p:anim>
                                    <p:anim calcmode="lin" valueType="num">
                                      <p:cBhvr additive="base">
                                        <p:cTn id="43" dur="500" fill="hold"/>
                                        <p:tgtEl>
                                          <p:spTgt spid="16"/>
                                        </p:tgtEl>
                                        <p:attrNameLst>
                                          <p:attrName>ppt_y</p:attrName>
                                        </p:attrNameLst>
                                      </p:cBhvr>
                                      <p:tavLst>
                                        <p:tav tm="0">
                                          <p:val>
                                            <p:strVal val="#ppt_y"/>
                                          </p:val>
                                        </p:tav>
                                        <p:tav tm="100000">
                                          <p:val>
                                            <p:strVal val="#ppt_y"/>
                                          </p:val>
                                        </p:tav>
                                      </p:tavLst>
                                    </p:anim>
                                  </p:childTnLst>
                                </p:cTn>
                              </p:par>
                            </p:childTnLst>
                          </p:cTn>
                        </p:par>
                        <p:par>
                          <p:cTn id="44" fill="hold">
                            <p:stCondLst>
                              <p:cond delay="1000"/>
                            </p:stCondLst>
                            <p:childTnLst>
                              <p:par>
                                <p:cTn id="45" presetID="2" presetClass="entr" presetSubtype="8"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childTnLst>
                          </p:cTn>
                        </p:par>
                        <p:par>
                          <p:cTn id="49" fill="hold">
                            <p:stCondLst>
                              <p:cond delay="1500"/>
                            </p:stCondLst>
                            <p:childTnLst>
                              <p:par>
                                <p:cTn id="50" presetID="2" presetClass="entr" presetSubtype="8" fill="hold" grpId="0" nodeType="after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additive="base">
                                        <p:cTn id="52" dur="500" fill="hold"/>
                                        <p:tgtEl>
                                          <p:spTgt spid="13"/>
                                        </p:tgtEl>
                                        <p:attrNameLst>
                                          <p:attrName>ppt_x</p:attrName>
                                        </p:attrNameLst>
                                      </p:cBhvr>
                                      <p:tavLst>
                                        <p:tav tm="0">
                                          <p:val>
                                            <p:strVal val="0-#ppt_w/2"/>
                                          </p:val>
                                        </p:tav>
                                        <p:tav tm="100000">
                                          <p:val>
                                            <p:strVal val="#ppt_x"/>
                                          </p:val>
                                        </p:tav>
                                      </p:tavLst>
                                    </p:anim>
                                    <p:anim calcmode="lin" valueType="num">
                                      <p:cBhvr additive="base">
                                        <p:cTn id="53"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499"/>
                                          </p:stCondLst>
                                        </p:cTn>
                                        <p:tgtEl>
                                          <p:spTgt spid="21"/>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additive="base">
                                        <p:cTn id="62" dur="500" fill="hold"/>
                                        <p:tgtEl>
                                          <p:spTgt spid="22"/>
                                        </p:tgtEl>
                                        <p:attrNameLst>
                                          <p:attrName>ppt_x</p:attrName>
                                        </p:attrNameLst>
                                      </p:cBhvr>
                                      <p:tavLst>
                                        <p:tav tm="0">
                                          <p:val>
                                            <p:strVal val="#ppt_x"/>
                                          </p:val>
                                        </p:tav>
                                        <p:tav tm="100000">
                                          <p:val>
                                            <p:strVal val="#ppt_x"/>
                                          </p:val>
                                        </p:tav>
                                      </p:tavLst>
                                    </p:anim>
                                    <p:anim calcmode="lin" valueType="num">
                                      <p:cBhvr additive="base">
                                        <p:cTn id="6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wipe(left)">
                                      <p:cBhvr>
                                        <p:cTn id="68" dur="500"/>
                                        <p:tgtEl>
                                          <p:spTgt spid="9"/>
                                        </p:tgtEl>
                                      </p:cBhvr>
                                    </p:animEffect>
                                  </p:childTnLst>
                                </p:cTn>
                              </p:par>
                            </p:childTnLst>
                          </p:cTn>
                        </p:par>
                        <p:par>
                          <p:cTn id="69" fill="hold">
                            <p:stCondLst>
                              <p:cond delay="500"/>
                            </p:stCondLst>
                            <p:childTnLst>
                              <p:par>
                                <p:cTn id="70" presetID="2" presetClass="entr" presetSubtype="8" fill="hold" grpId="0" nodeType="after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additive="base">
                                        <p:cTn id="72" dur="500" fill="hold"/>
                                        <p:tgtEl>
                                          <p:spTgt spid="25"/>
                                        </p:tgtEl>
                                        <p:attrNameLst>
                                          <p:attrName>ppt_x</p:attrName>
                                        </p:attrNameLst>
                                      </p:cBhvr>
                                      <p:tavLst>
                                        <p:tav tm="0">
                                          <p:val>
                                            <p:strVal val="0-#ppt_w/2"/>
                                          </p:val>
                                        </p:tav>
                                        <p:tav tm="100000">
                                          <p:val>
                                            <p:strVal val="#ppt_x"/>
                                          </p:val>
                                        </p:tav>
                                      </p:tavLst>
                                    </p:anim>
                                    <p:anim calcmode="lin" valueType="num">
                                      <p:cBhvr additive="base">
                                        <p:cTn id="73" dur="500" fill="hold"/>
                                        <p:tgtEl>
                                          <p:spTgt spid="25"/>
                                        </p:tgtEl>
                                        <p:attrNameLst>
                                          <p:attrName>ppt_y</p:attrName>
                                        </p:attrNameLst>
                                      </p:cBhvr>
                                      <p:tavLst>
                                        <p:tav tm="0">
                                          <p:val>
                                            <p:strVal val="#ppt_y"/>
                                          </p:val>
                                        </p:tav>
                                        <p:tav tm="100000">
                                          <p:val>
                                            <p:strVal val="#ppt_y"/>
                                          </p:val>
                                        </p:tav>
                                      </p:tavLst>
                                    </p:anim>
                                  </p:childTnLst>
                                </p:cTn>
                              </p:par>
                            </p:childTnLst>
                          </p:cTn>
                        </p:par>
                        <p:par>
                          <p:cTn id="74" fill="hold">
                            <p:stCondLst>
                              <p:cond delay="1000"/>
                            </p:stCondLst>
                            <p:childTnLst>
                              <p:par>
                                <p:cTn id="75" presetID="2" presetClass="entr" presetSubtype="8"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500" fill="hold"/>
                                        <p:tgtEl>
                                          <p:spTgt spid="23"/>
                                        </p:tgtEl>
                                        <p:attrNameLst>
                                          <p:attrName>ppt_x</p:attrName>
                                        </p:attrNameLst>
                                      </p:cBhvr>
                                      <p:tavLst>
                                        <p:tav tm="0">
                                          <p:val>
                                            <p:strVal val="0-#ppt_w/2"/>
                                          </p:val>
                                        </p:tav>
                                        <p:tav tm="100000">
                                          <p:val>
                                            <p:strVal val="#ppt_x"/>
                                          </p:val>
                                        </p:tav>
                                      </p:tavLst>
                                    </p:anim>
                                    <p:anim calcmode="lin" valueType="num">
                                      <p:cBhvr additive="base">
                                        <p:cTn id="78" dur="500" fill="hold"/>
                                        <p:tgtEl>
                                          <p:spTgt spid="23"/>
                                        </p:tgtEl>
                                        <p:attrNameLst>
                                          <p:attrName>ppt_y</p:attrName>
                                        </p:attrNameLst>
                                      </p:cBhvr>
                                      <p:tavLst>
                                        <p:tav tm="0">
                                          <p:val>
                                            <p:strVal val="#ppt_y"/>
                                          </p:val>
                                        </p:tav>
                                        <p:tav tm="100000">
                                          <p:val>
                                            <p:strVal val="#ppt_y"/>
                                          </p:val>
                                        </p:tav>
                                      </p:tavLst>
                                    </p:anim>
                                  </p:childTnLst>
                                </p:cTn>
                              </p:par>
                            </p:childTnLst>
                          </p:cTn>
                        </p:par>
                        <p:par>
                          <p:cTn id="79" fill="hold">
                            <p:stCondLst>
                              <p:cond delay="1500"/>
                            </p:stCondLst>
                            <p:childTnLst>
                              <p:par>
                                <p:cTn id="80" presetID="2" presetClass="entr" presetSubtype="8" fill="hold" grpId="0" nodeType="after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500" fill="hold"/>
                                        <p:tgtEl>
                                          <p:spTgt spid="27"/>
                                        </p:tgtEl>
                                        <p:attrNameLst>
                                          <p:attrName>ppt_x</p:attrName>
                                        </p:attrNameLst>
                                      </p:cBhvr>
                                      <p:tavLst>
                                        <p:tav tm="0">
                                          <p:val>
                                            <p:strVal val="0-#ppt_w/2"/>
                                          </p:val>
                                        </p:tav>
                                        <p:tav tm="100000">
                                          <p:val>
                                            <p:strVal val="#ppt_x"/>
                                          </p:val>
                                        </p:tav>
                                      </p:tavLst>
                                    </p:anim>
                                    <p:anim calcmode="lin" valueType="num">
                                      <p:cBhvr additive="base">
                                        <p:cTn id="83"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ntr" presetSubtype="8" fill="hold" grpId="0" nodeType="clickEffect">
                                  <p:stCondLst>
                                    <p:cond delay="0"/>
                                  </p:stCondLst>
                                  <p:childTnLst>
                                    <p:set>
                                      <p:cBhvr>
                                        <p:cTn id="87" dur="1" fill="hold">
                                          <p:stCondLst>
                                            <p:cond delay="0"/>
                                          </p:stCondLst>
                                        </p:cTn>
                                        <p:tgtEl>
                                          <p:spTgt spid="3"/>
                                        </p:tgtEl>
                                        <p:attrNameLst>
                                          <p:attrName>style.visibility</p:attrName>
                                        </p:attrNameLst>
                                      </p:cBhvr>
                                      <p:to>
                                        <p:strVal val="visible"/>
                                      </p:to>
                                    </p:set>
                                    <p:anim calcmode="lin" valueType="num">
                                      <p:cBhvr additive="base">
                                        <p:cTn id="88" dur="500" fill="hold"/>
                                        <p:tgtEl>
                                          <p:spTgt spid="3"/>
                                        </p:tgtEl>
                                        <p:attrNameLst>
                                          <p:attrName>ppt_x</p:attrName>
                                        </p:attrNameLst>
                                      </p:cBhvr>
                                      <p:tavLst>
                                        <p:tav tm="0">
                                          <p:val>
                                            <p:strVal val="0-#ppt_w/2"/>
                                          </p:val>
                                        </p:tav>
                                        <p:tav tm="100000">
                                          <p:val>
                                            <p:strVal val="#ppt_x"/>
                                          </p:val>
                                        </p:tav>
                                      </p:tavLst>
                                    </p:anim>
                                    <p:anim calcmode="lin" valueType="num">
                                      <p:cBhvr additive="base">
                                        <p:cTn id="89" dur="500" fill="hold"/>
                                        <p:tgtEl>
                                          <p:spTgt spid="3"/>
                                        </p:tgtEl>
                                        <p:attrNameLst>
                                          <p:attrName>ppt_y</p:attrName>
                                        </p:attrNameLst>
                                      </p:cBhvr>
                                      <p:tavLst>
                                        <p:tav tm="0">
                                          <p:val>
                                            <p:strVal val="#ppt_y"/>
                                          </p:val>
                                        </p:tav>
                                        <p:tav tm="100000">
                                          <p:val>
                                            <p:strVal val="#ppt_y"/>
                                          </p:val>
                                        </p:tav>
                                      </p:tavLst>
                                    </p:anim>
                                  </p:childTnLst>
                                </p:cTn>
                              </p:par>
                            </p:childTnLst>
                          </p:cTn>
                        </p:par>
                        <p:par>
                          <p:cTn id="90" fill="hold">
                            <p:stCondLst>
                              <p:cond delay="500"/>
                            </p:stCondLst>
                            <p:childTnLst>
                              <p:par>
                                <p:cTn id="91" presetID="2" presetClass="entr" presetSubtype="8" fill="hold" grpId="0" nodeType="afterEffect">
                                  <p:stCondLst>
                                    <p:cond delay="0"/>
                                  </p:stCondLst>
                                  <p:childTnLst>
                                    <p:set>
                                      <p:cBhvr>
                                        <p:cTn id="92" dur="1" fill="hold">
                                          <p:stCondLst>
                                            <p:cond delay="0"/>
                                          </p:stCondLst>
                                        </p:cTn>
                                        <p:tgtEl>
                                          <p:spTgt spid="26"/>
                                        </p:tgtEl>
                                        <p:attrNameLst>
                                          <p:attrName>style.visibility</p:attrName>
                                        </p:attrNameLst>
                                      </p:cBhvr>
                                      <p:to>
                                        <p:strVal val="visible"/>
                                      </p:to>
                                    </p:set>
                                    <p:anim calcmode="lin" valueType="num">
                                      <p:cBhvr additive="base">
                                        <p:cTn id="93" dur="500" fill="hold"/>
                                        <p:tgtEl>
                                          <p:spTgt spid="26"/>
                                        </p:tgtEl>
                                        <p:attrNameLst>
                                          <p:attrName>ppt_x</p:attrName>
                                        </p:attrNameLst>
                                      </p:cBhvr>
                                      <p:tavLst>
                                        <p:tav tm="0">
                                          <p:val>
                                            <p:strVal val="0-#ppt_w/2"/>
                                          </p:val>
                                        </p:tav>
                                        <p:tav tm="100000">
                                          <p:val>
                                            <p:strVal val="#ppt_x"/>
                                          </p:val>
                                        </p:tav>
                                      </p:tavLst>
                                    </p:anim>
                                    <p:anim calcmode="lin" valueType="num">
                                      <p:cBhvr additive="base">
                                        <p:cTn id="94" dur="500" fill="hold"/>
                                        <p:tgtEl>
                                          <p:spTgt spid="26"/>
                                        </p:tgtEl>
                                        <p:attrNameLst>
                                          <p:attrName>ppt_y</p:attrName>
                                        </p:attrNameLst>
                                      </p:cBhvr>
                                      <p:tavLst>
                                        <p:tav tm="0">
                                          <p:val>
                                            <p:strVal val="#ppt_y"/>
                                          </p:val>
                                        </p:tav>
                                        <p:tav tm="100000">
                                          <p:val>
                                            <p:strVal val="#ppt_y"/>
                                          </p:val>
                                        </p:tav>
                                      </p:tavLst>
                                    </p:anim>
                                  </p:childTnLst>
                                </p:cTn>
                              </p:par>
                            </p:childTnLst>
                          </p:cTn>
                        </p:par>
                        <p:par>
                          <p:cTn id="95" fill="hold">
                            <p:stCondLst>
                              <p:cond delay="1000"/>
                            </p:stCondLst>
                            <p:childTnLst>
                              <p:par>
                                <p:cTn id="96" presetID="2" presetClass="entr" presetSubtype="8" fill="hold" grpId="0" nodeType="afterEffect">
                                  <p:stCondLst>
                                    <p:cond delay="0"/>
                                  </p:stCondLst>
                                  <p:childTnLst>
                                    <p:set>
                                      <p:cBhvr>
                                        <p:cTn id="97" dur="1" fill="hold">
                                          <p:stCondLst>
                                            <p:cond delay="0"/>
                                          </p:stCondLst>
                                        </p:cTn>
                                        <p:tgtEl>
                                          <p:spTgt spid="4"/>
                                        </p:tgtEl>
                                        <p:attrNameLst>
                                          <p:attrName>style.visibility</p:attrName>
                                        </p:attrNameLst>
                                      </p:cBhvr>
                                      <p:to>
                                        <p:strVal val="visible"/>
                                      </p:to>
                                    </p:set>
                                    <p:anim calcmode="lin" valueType="num">
                                      <p:cBhvr additive="base">
                                        <p:cTn id="98" dur="500" fill="hold"/>
                                        <p:tgtEl>
                                          <p:spTgt spid="4"/>
                                        </p:tgtEl>
                                        <p:attrNameLst>
                                          <p:attrName>ppt_x</p:attrName>
                                        </p:attrNameLst>
                                      </p:cBhvr>
                                      <p:tavLst>
                                        <p:tav tm="0">
                                          <p:val>
                                            <p:strVal val="0-#ppt_w/2"/>
                                          </p:val>
                                        </p:tav>
                                        <p:tav tm="100000">
                                          <p:val>
                                            <p:strVal val="#ppt_x"/>
                                          </p:val>
                                        </p:tav>
                                      </p:tavLst>
                                    </p:anim>
                                    <p:anim calcmode="lin" valueType="num">
                                      <p:cBhvr additive="base">
                                        <p:cTn id="99" dur="500" fill="hold"/>
                                        <p:tgtEl>
                                          <p:spTgt spid="4"/>
                                        </p:tgtEl>
                                        <p:attrNameLst>
                                          <p:attrName>ppt_y</p:attrName>
                                        </p:attrNameLst>
                                      </p:cBhvr>
                                      <p:tavLst>
                                        <p:tav tm="0">
                                          <p:val>
                                            <p:strVal val="#ppt_y"/>
                                          </p:val>
                                        </p:tav>
                                        <p:tav tm="100000">
                                          <p:val>
                                            <p:strVal val="#ppt_y"/>
                                          </p:val>
                                        </p:tav>
                                      </p:tavLst>
                                    </p:anim>
                                  </p:childTnLst>
                                </p:cTn>
                              </p:par>
                            </p:childTnLst>
                          </p:cTn>
                        </p:par>
                        <p:par>
                          <p:cTn id="100" fill="hold">
                            <p:stCondLst>
                              <p:cond delay="1500"/>
                            </p:stCondLst>
                            <p:childTnLst>
                              <p:par>
                                <p:cTn id="101" presetID="2" presetClass="entr" presetSubtype="8" fill="hold" grpId="0" nodeType="afterEffect">
                                  <p:stCondLst>
                                    <p:cond delay="0"/>
                                  </p:stCondLst>
                                  <p:childTnLst>
                                    <p:set>
                                      <p:cBhvr>
                                        <p:cTn id="102" dur="1" fill="hold">
                                          <p:stCondLst>
                                            <p:cond delay="0"/>
                                          </p:stCondLst>
                                        </p:cTn>
                                        <p:tgtEl>
                                          <p:spTgt spid="24"/>
                                        </p:tgtEl>
                                        <p:attrNameLst>
                                          <p:attrName>style.visibility</p:attrName>
                                        </p:attrNameLst>
                                      </p:cBhvr>
                                      <p:to>
                                        <p:strVal val="visible"/>
                                      </p:to>
                                    </p:set>
                                    <p:anim calcmode="lin" valueType="num">
                                      <p:cBhvr additive="base">
                                        <p:cTn id="103" dur="500" fill="hold"/>
                                        <p:tgtEl>
                                          <p:spTgt spid="24"/>
                                        </p:tgtEl>
                                        <p:attrNameLst>
                                          <p:attrName>ppt_x</p:attrName>
                                        </p:attrNameLst>
                                      </p:cBhvr>
                                      <p:tavLst>
                                        <p:tav tm="0">
                                          <p:val>
                                            <p:strVal val="0-#ppt_w/2"/>
                                          </p:val>
                                        </p:tav>
                                        <p:tav tm="100000">
                                          <p:val>
                                            <p:strVal val="#ppt_x"/>
                                          </p:val>
                                        </p:tav>
                                      </p:tavLst>
                                    </p:anim>
                                    <p:anim calcmode="lin" valueType="num">
                                      <p:cBhvr additive="base">
                                        <p:cTn id="104"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2"/>
                                        </p:tgtEl>
                                        <p:attrNameLst>
                                          <p:attrName>style.visibility</p:attrName>
                                        </p:attrNameLst>
                                      </p:cBhvr>
                                      <p:to>
                                        <p:strVal val="visible"/>
                                      </p:to>
                                    </p:set>
                                    <p:anim calcmode="lin" valueType="num">
                                      <p:cBhvr additive="base">
                                        <p:cTn id="109" dur="500" fill="hold"/>
                                        <p:tgtEl>
                                          <p:spTgt spid="2"/>
                                        </p:tgtEl>
                                        <p:attrNameLst>
                                          <p:attrName>ppt_x</p:attrName>
                                        </p:attrNameLst>
                                      </p:cBhvr>
                                      <p:tavLst>
                                        <p:tav tm="0">
                                          <p:val>
                                            <p:strVal val="#ppt_x"/>
                                          </p:val>
                                        </p:tav>
                                        <p:tav tm="100000">
                                          <p:val>
                                            <p:strVal val="#ppt_x"/>
                                          </p:val>
                                        </p:tav>
                                      </p:tavLst>
                                    </p:anim>
                                    <p:anim calcmode="lin" valueType="num">
                                      <p:cBhvr additive="base">
                                        <p:cTn id="11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utoUpdateAnimBg="0"/>
      <p:bldP spid="8" grpId="0" animBg="1"/>
      <p:bldP spid="9" grpId="0" animBg="1"/>
      <p:bldP spid="10" grpId="0" animBg="1"/>
      <p:bldP spid="11" grpId="0" animBg="1"/>
      <p:bldP spid="12" grpId="0" animBg="1"/>
      <p:bldP spid="13" grpId="0" animBg="1"/>
      <p:bldP spid="14" grpId="0" animBg="1"/>
      <p:bldP spid="15" grpId="0" autoUpdateAnimBg="0"/>
      <p:bldP spid="16" grpId="0" animBg="1"/>
      <p:bldP spid="17" grpId="0" autoUpdateAnimBg="0"/>
      <p:bldP spid="18" grpId="0" autoUpdateAnimBg="0"/>
      <p:bldP spid="21" grpId="0" autoUpdateAnimBg="0"/>
      <p:bldP spid="22" grpId="0"/>
      <p:bldP spid="23" grpId="0" animBg="1"/>
      <p:bldP spid="24" grpId="0" animBg="1"/>
      <p:bldP spid="25" grpId="0" animBg="1"/>
      <p:bldP spid="26" grpId="0" animBg="1"/>
      <p:bldP spid="27" grpId="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3"/>
          <p:cNvSpPr txBox="1">
            <a:spLocks noChangeArrowheads="1"/>
          </p:cNvSpPr>
          <p:nvPr/>
        </p:nvSpPr>
        <p:spPr bwMode="auto">
          <a:xfrm>
            <a:off x="2941898" y="510888"/>
            <a:ext cx="3688830" cy="584775"/>
          </a:xfrm>
          <a:prstGeom prst="rect">
            <a:avLst/>
          </a:prstGeom>
          <a:noFill/>
          <a:ln w="9525">
            <a:noFill/>
            <a:miter lim="800000"/>
            <a:headEnd/>
            <a:tailEnd/>
          </a:ln>
          <a:effectLst>
            <a:outerShdw dist="35921" dir="2700000" algn="ctr" rotWithShape="0">
              <a:schemeClr val="bg2"/>
            </a:outerShdw>
          </a:effectLst>
        </p:spPr>
        <p:txBody>
          <a:bodyPr wrap="none">
            <a:spAutoFit/>
          </a:bodyPr>
          <a:lstStyle/>
          <a:p>
            <a:pPr fontAlgn="auto">
              <a:spcBef>
                <a:spcPts val="0"/>
              </a:spcBef>
              <a:spcAft>
                <a:spcPts val="0"/>
              </a:spcAft>
              <a:defRPr/>
            </a:pPr>
            <a:r>
              <a:rPr lang="zh-CN" altLang="en-US" sz="3200" b="1" dirty="0" smtClean="0">
                <a:latin typeface="宋体" pitchFamily="2" charset="-122"/>
                <a:ea typeface="+mn-ea"/>
                <a:cs typeface="Times New Roman" pitchFamily="18" charset="0"/>
              </a:rPr>
              <a:t>图像</a:t>
            </a:r>
            <a:r>
              <a:rPr lang="zh-CN" altLang="en-US" sz="3200" b="1" dirty="0">
                <a:latin typeface="宋体" pitchFamily="2" charset="-122"/>
                <a:ea typeface="+mn-ea"/>
                <a:cs typeface="Times New Roman" pitchFamily="18" charset="0"/>
              </a:rPr>
              <a:t>问题   活化能</a:t>
            </a:r>
            <a:endParaRPr lang="en-US" altLang="zh-CN" sz="3200" b="1" dirty="0">
              <a:latin typeface="宋体" pitchFamily="2" charset="-122"/>
              <a:ea typeface="+mn-ea"/>
              <a:cs typeface="Times New Roman" pitchFamily="18" charset="0"/>
            </a:endParaRPr>
          </a:p>
        </p:txBody>
      </p:sp>
      <p:sp>
        <p:nvSpPr>
          <p:cNvPr id="18435" name="Line 3"/>
          <p:cNvSpPr>
            <a:spLocks noChangeShapeType="1"/>
          </p:cNvSpPr>
          <p:nvPr/>
        </p:nvSpPr>
        <p:spPr bwMode="auto">
          <a:xfrm>
            <a:off x="2857500" y="1785938"/>
            <a:ext cx="2000250" cy="0"/>
          </a:xfrm>
          <a:prstGeom prst="line">
            <a:avLst/>
          </a:prstGeom>
          <a:noFill/>
          <a:ln w="19050">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8436" name="Freeform 12"/>
          <p:cNvSpPr>
            <a:spLocks/>
          </p:cNvSpPr>
          <p:nvPr/>
        </p:nvSpPr>
        <p:spPr bwMode="auto">
          <a:xfrm>
            <a:off x="2540000" y="1731963"/>
            <a:ext cx="2451100" cy="1654175"/>
          </a:xfrm>
          <a:custGeom>
            <a:avLst/>
            <a:gdLst>
              <a:gd name="T0" fmla="*/ 0 w 1224"/>
              <a:gd name="T1" fmla="*/ 2147483647 h 772"/>
              <a:gd name="T2" fmla="*/ 2147483647 w 1224"/>
              <a:gd name="T3" fmla="*/ 2147483647 h 772"/>
              <a:gd name="T4" fmla="*/ 2147483647 w 1224"/>
              <a:gd name="T5" fmla="*/ 2147483647 h 772"/>
              <a:gd name="T6" fmla="*/ 2147483647 w 1224"/>
              <a:gd name="T7" fmla="*/ 2147483647 h 772"/>
              <a:gd name="T8" fmla="*/ 2147483647 w 1224"/>
              <a:gd name="T9" fmla="*/ 2147483647 h 772"/>
              <a:gd name="T10" fmla="*/ 2147483647 w 1224"/>
              <a:gd name="T11" fmla="*/ 2147483647 h 772"/>
              <a:gd name="T12" fmla="*/ 2147483647 w 1224"/>
              <a:gd name="T13" fmla="*/ 2147483647 h 772"/>
              <a:gd name="T14" fmla="*/ 0 60000 65536"/>
              <a:gd name="T15" fmla="*/ 0 60000 65536"/>
              <a:gd name="T16" fmla="*/ 0 60000 65536"/>
              <a:gd name="T17" fmla="*/ 0 60000 65536"/>
              <a:gd name="T18" fmla="*/ 0 60000 65536"/>
              <a:gd name="T19" fmla="*/ 0 60000 65536"/>
              <a:gd name="T20" fmla="*/ 0 60000 65536"/>
              <a:gd name="T21" fmla="*/ 0 w 1224"/>
              <a:gd name="T22" fmla="*/ 0 h 772"/>
              <a:gd name="T23" fmla="*/ 1224 w 1224"/>
              <a:gd name="T24" fmla="*/ 772 h 77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24" h="772">
                <a:moveTo>
                  <a:pt x="0" y="756"/>
                </a:moveTo>
                <a:cubicBezTo>
                  <a:pt x="56" y="764"/>
                  <a:pt x="113" y="772"/>
                  <a:pt x="181" y="711"/>
                </a:cubicBezTo>
                <a:cubicBezTo>
                  <a:pt x="249" y="650"/>
                  <a:pt x="340" y="507"/>
                  <a:pt x="408" y="393"/>
                </a:cubicBezTo>
                <a:cubicBezTo>
                  <a:pt x="476" y="279"/>
                  <a:pt x="536" y="60"/>
                  <a:pt x="589" y="30"/>
                </a:cubicBezTo>
                <a:cubicBezTo>
                  <a:pt x="642" y="0"/>
                  <a:pt x="673" y="137"/>
                  <a:pt x="726" y="212"/>
                </a:cubicBezTo>
                <a:cubicBezTo>
                  <a:pt x="779" y="287"/>
                  <a:pt x="824" y="431"/>
                  <a:pt x="907" y="484"/>
                </a:cubicBezTo>
                <a:cubicBezTo>
                  <a:pt x="990" y="537"/>
                  <a:pt x="1179" y="522"/>
                  <a:pt x="1224" y="529"/>
                </a:cubicBezTo>
              </a:path>
            </a:pathLst>
          </a:cu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latin typeface="Franklin Gothic Book"/>
              <a:ea typeface="黑体" pitchFamily="49" charset="-122"/>
            </a:endParaRPr>
          </a:p>
        </p:txBody>
      </p:sp>
      <p:sp>
        <p:nvSpPr>
          <p:cNvPr id="18437" name="Line 27"/>
          <p:cNvSpPr>
            <a:spLocks noChangeShapeType="1"/>
          </p:cNvSpPr>
          <p:nvPr/>
        </p:nvSpPr>
        <p:spPr bwMode="auto">
          <a:xfrm flipV="1">
            <a:off x="2540000" y="3357563"/>
            <a:ext cx="2603500" cy="28575"/>
          </a:xfrm>
          <a:prstGeom prst="line">
            <a:avLst/>
          </a:prstGeom>
          <a:noFill/>
          <a:ln w="19050">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8438" name="Line 28"/>
          <p:cNvSpPr>
            <a:spLocks noChangeShapeType="1"/>
          </p:cNvSpPr>
          <p:nvPr/>
        </p:nvSpPr>
        <p:spPr bwMode="auto">
          <a:xfrm>
            <a:off x="2571750" y="2857500"/>
            <a:ext cx="3336925" cy="0"/>
          </a:xfrm>
          <a:prstGeom prst="line">
            <a:avLst/>
          </a:prstGeom>
          <a:noFill/>
          <a:ln w="19050">
            <a:solidFill>
              <a:schemeClr val="tx1"/>
            </a:solidFill>
            <a:prstDash val="dashDot"/>
            <a:round/>
            <a:headEnd/>
            <a:tailEn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8439" name="Line 29"/>
          <p:cNvSpPr>
            <a:spLocks noChangeShapeType="1"/>
          </p:cNvSpPr>
          <p:nvPr/>
        </p:nvSpPr>
        <p:spPr bwMode="auto">
          <a:xfrm>
            <a:off x="3214688" y="1785938"/>
            <a:ext cx="0" cy="1584325"/>
          </a:xfrm>
          <a:prstGeom prst="line">
            <a:avLst/>
          </a:prstGeom>
          <a:noFill/>
          <a:ln w="1905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8440" name="Line 30"/>
          <p:cNvSpPr>
            <a:spLocks noChangeShapeType="1"/>
          </p:cNvSpPr>
          <p:nvPr/>
        </p:nvSpPr>
        <p:spPr bwMode="auto">
          <a:xfrm flipH="1">
            <a:off x="4572000" y="1785938"/>
            <a:ext cx="7938" cy="1071562"/>
          </a:xfrm>
          <a:prstGeom prst="line">
            <a:avLst/>
          </a:prstGeom>
          <a:noFill/>
          <a:ln w="1905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grpSp>
        <p:nvGrpSpPr>
          <p:cNvPr id="18441" name="Group 32"/>
          <p:cNvGrpSpPr>
            <a:grpSpLocks/>
          </p:cNvGrpSpPr>
          <p:nvPr/>
        </p:nvGrpSpPr>
        <p:grpSpPr bwMode="auto">
          <a:xfrm>
            <a:off x="2463800" y="1476375"/>
            <a:ext cx="2808288" cy="2305050"/>
            <a:chOff x="612" y="2704"/>
            <a:chExt cx="1769" cy="1452"/>
          </a:xfrm>
        </p:grpSpPr>
        <p:sp>
          <p:nvSpPr>
            <p:cNvPr id="18458" name="Line 33"/>
            <p:cNvSpPr>
              <a:spLocks noChangeShapeType="1"/>
            </p:cNvSpPr>
            <p:nvPr/>
          </p:nvSpPr>
          <p:spPr bwMode="auto">
            <a:xfrm>
              <a:off x="612" y="4156"/>
              <a:ext cx="1769" cy="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8459" name="Line 34"/>
            <p:cNvSpPr>
              <a:spLocks noChangeShapeType="1"/>
            </p:cNvSpPr>
            <p:nvPr/>
          </p:nvSpPr>
          <p:spPr bwMode="auto">
            <a:xfrm flipV="1">
              <a:off x="630" y="2704"/>
              <a:ext cx="0" cy="1452"/>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grpSp>
      <p:sp>
        <p:nvSpPr>
          <p:cNvPr id="18442" name="Rectangle 35"/>
          <p:cNvSpPr>
            <a:spLocks noChangeArrowheads="1"/>
          </p:cNvSpPr>
          <p:nvPr/>
        </p:nvSpPr>
        <p:spPr bwMode="auto">
          <a:xfrm>
            <a:off x="2692400" y="1247775"/>
            <a:ext cx="6461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b="1" noProof="1">
                <a:solidFill>
                  <a:srgbClr val="FF0000"/>
                </a:solidFill>
                <a:latin typeface="Franklin Gothic Book"/>
                <a:ea typeface="黑体" pitchFamily="49" charset="-122"/>
              </a:rPr>
              <a:t>能量</a:t>
            </a:r>
            <a:endParaRPr lang="zh-CN" altLang="zh-CN" b="1" noProof="1">
              <a:solidFill>
                <a:srgbClr val="FF0000"/>
              </a:solidFill>
              <a:latin typeface="Franklin Gothic Book"/>
              <a:ea typeface="黑体" pitchFamily="49" charset="-122"/>
            </a:endParaRPr>
          </a:p>
        </p:txBody>
      </p:sp>
      <p:sp>
        <p:nvSpPr>
          <p:cNvPr id="18443" name="Rectangle 36"/>
          <p:cNvSpPr>
            <a:spLocks noChangeArrowheads="1"/>
          </p:cNvSpPr>
          <p:nvPr/>
        </p:nvSpPr>
        <p:spPr bwMode="auto">
          <a:xfrm>
            <a:off x="5357813" y="3571875"/>
            <a:ext cx="3603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b="1">
                <a:latin typeface="Franklin Gothic Book"/>
                <a:ea typeface="黑体" pitchFamily="49" charset="-122"/>
              </a:rPr>
              <a:t>t</a:t>
            </a:r>
            <a:endParaRPr lang="en-US" altLang="zh-CN" b="1" noProof="1">
              <a:latin typeface="Franklin Gothic Book"/>
              <a:ea typeface="黑体" pitchFamily="49" charset="-122"/>
            </a:endParaRPr>
          </a:p>
        </p:txBody>
      </p:sp>
      <p:sp>
        <p:nvSpPr>
          <p:cNvPr id="18444" name="Rectangle 35"/>
          <p:cNvSpPr>
            <a:spLocks noChangeArrowheads="1"/>
          </p:cNvSpPr>
          <p:nvPr/>
        </p:nvSpPr>
        <p:spPr bwMode="auto">
          <a:xfrm>
            <a:off x="1357313" y="3140075"/>
            <a:ext cx="1143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b="1" noProof="1">
                <a:solidFill>
                  <a:srgbClr val="FF0000"/>
                </a:solidFill>
                <a:latin typeface="Franklin Gothic Book"/>
                <a:ea typeface="黑体" pitchFamily="49" charset="-122"/>
              </a:rPr>
              <a:t>反应物的总能量</a:t>
            </a:r>
            <a:endParaRPr lang="zh-CN" altLang="zh-CN" b="1" noProof="1">
              <a:solidFill>
                <a:srgbClr val="FF0000"/>
              </a:solidFill>
              <a:latin typeface="Franklin Gothic Book"/>
              <a:ea typeface="黑体" pitchFamily="49" charset="-122"/>
            </a:endParaRPr>
          </a:p>
        </p:txBody>
      </p:sp>
      <p:sp>
        <p:nvSpPr>
          <p:cNvPr id="18445" name="Rectangle 35"/>
          <p:cNvSpPr>
            <a:spLocks noChangeArrowheads="1"/>
          </p:cNvSpPr>
          <p:nvPr/>
        </p:nvSpPr>
        <p:spPr bwMode="auto">
          <a:xfrm>
            <a:off x="5072063" y="2711450"/>
            <a:ext cx="1143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b="1" noProof="1">
                <a:solidFill>
                  <a:srgbClr val="FF0000"/>
                </a:solidFill>
                <a:latin typeface="Franklin Gothic Book"/>
                <a:ea typeface="黑体" pitchFamily="49" charset="-122"/>
              </a:rPr>
              <a:t>生产物的总能量</a:t>
            </a:r>
            <a:endParaRPr lang="zh-CN" altLang="zh-CN" b="1" noProof="1">
              <a:solidFill>
                <a:srgbClr val="FF0000"/>
              </a:solidFill>
              <a:latin typeface="Franklin Gothic Book"/>
              <a:ea typeface="黑体" pitchFamily="49" charset="-122"/>
            </a:endParaRPr>
          </a:p>
        </p:txBody>
      </p:sp>
      <p:sp>
        <p:nvSpPr>
          <p:cNvPr id="18446" name="Rectangle 35"/>
          <p:cNvSpPr>
            <a:spLocks noChangeArrowheads="1"/>
          </p:cNvSpPr>
          <p:nvPr/>
        </p:nvSpPr>
        <p:spPr bwMode="auto">
          <a:xfrm>
            <a:off x="2857500" y="2143125"/>
            <a:ext cx="365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a</a:t>
            </a:r>
          </a:p>
        </p:txBody>
      </p:sp>
      <p:sp>
        <p:nvSpPr>
          <p:cNvPr id="18447" name="Rectangle 35"/>
          <p:cNvSpPr>
            <a:spLocks noChangeArrowheads="1"/>
          </p:cNvSpPr>
          <p:nvPr/>
        </p:nvSpPr>
        <p:spPr bwMode="auto">
          <a:xfrm>
            <a:off x="4643438" y="2000250"/>
            <a:ext cx="365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b</a:t>
            </a:r>
          </a:p>
        </p:txBody>
      </p:sp>
      <p:cxnSp>
        <p:nvCxnSpPr>
          <p:cNvPr id="22" name="直接箭头连接符 21"/>
          <p:cNvCxnSpPr/>
          <p:nvPr/>
        </p:nvCxnSpPr>
        <p:spPr bwMode="auto">
          <a:xfrm rot="5400000">
            <a:off x="4537869" y="3107532"/>
            <a:ext cx="498475" cy="1587"/>
          </a:xfrm>
          <a:prstGeom prst="straightConnector1">
            <a:avLst/>
          </a:prstGeom>
          <a:ln w="1905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18449" name="Rectangle 35"/>
          <p:cNvSpPr>
            <a:spLocks noChangeArrowheads="1"/>
          </p:cNvSpPr>
          <p:nvPr/>
        </p:nvSpPr>
        <p:spPr bwMode="auto">
          <a:xfrm>
            <a:off x="4786313" y="2786063"/>
            <a:ext cx="365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c</a:t>
            </a:r>
          </a:p>
        </p:txBody>
      </p:sp>
      <p:sp>
        <p:nvSpPr>
          <p:cNvPr id="28" name="Rectangle 35"/>
          <p:cNvSpPr>
            <a:spLocks noChangeArrowheads="1"/>
          </p:cNvSpPr>
          <p:nvPr/>
        </p:nvSpPr>
        <p:spPr bwMode="auto">
          <a:xfrm>
            <a:off x="230188" y="4286250"/>
            <a:ext cx="8842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a:</a:t>
            </a:r>
            <a:r>
              <a:rPr lang="zh-CN" altLang="en-US" sz="2800" b="1" noProof="1">
                <a:latin typeface="Franklin Gothic Book"/>
                <a:ea typeface="黑体" pitchFamily="49" charset="-122"/>
              </a:rPr>
              <a:t>活化能：将分子活化使之能发生有效碰撞所需的能量</a:t>
            </a:r>
            <a:endParaRPr lang="zh-CN" altLang="zh-CN" sz="2800" b="1" noProof="1">
              <a:latin typeface="Franklin Gothic Book"/>
              <a:ea typeface="黑体" pitchFamily="49" charset="-122"/>
            </a:endParaRPr>
          </a:p>
        </p:txBody>
      </p:sp>
      <p:sp>
        <p:nvSpPr>
          <p:cNvPr id="29" name="Rectangle 35"/>
          <p:cNvSpPr>
            <a:spLocks noChangeArrowheads="1"/>
          </p:cNvSpPr>
          <p:nvPr/>
        </p:nvSpPr>
        <p:spPr bwMode="auto">
          <a:xfrm>
            <a:off x="230188" y="4857750"/>
            <a:ext cx="66786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b:</a:t>
            </a:r>
            <a:r>
              <a:rPr lang="zh-CN" altLang="en-US" sz="2800" b="1" noProof="1">
                <a:latin typeface="Franklin Gothic Book"/>
                <a:ea typeface="黑体" pitchFamily="49" charset="-122"/>
              </a:rPr>
              <a:t>活化分子变成生产物分子所放出的能量</a:t>
            </a:r>
            <a:endParaRPr lang="zh-CN" altLang="zh-CN" sz="2800" b="1" noProof="1">
              <a:latin typeface="Franklin Gothic Book"/>
              <a:ea typeface="黑体" pitchFamily="49" charset="-122"/>
            </a:endParaRPr>
          </a:p>
        </p:txBody>
      </p:sp>
      <p:sp>
        <p:nvSpPr>
          <p:cNvPr id="30" name="Rectangle 35"/>
          <p:cNvSpPr>
            <a:spLocks noChangeArrowheads="1"/>
          </p:cNvSpPr>
          <p:nvPr/>
        </p:nvSpPr>
        <p:spPr bwMode="auto">
          <a:xfrm>
            <a:off x="250825" y="5429250"/>
            <a:ext cx="16287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b="1" noProof="1">
                <a:latin typeface="Franklin Gothic Book"/>
                <a:ea typeface="黑体" pitchFamily="49" charset="-122"/>
              </a:rPr>
              <a:t>c:</a:t>
            </a:r>
            <a:r>
              <a:rPr lang="zh-CN" altLang="en-US" sz="2800" b="1" noProof="1">
                <a:latin typeface="Franklin Gothic Book"/>
                <a:ea typeface="黑体" pitchFamily="49" charset="-122"/>
              </a:rPr>
              <a:t>反应热</a:t>
            </a:r>
            <a:endParaRPr lang="zh-CN" altLang="zh-CN" sz="2800" b="1" noProof="1">
              <a:latin typeface="Franklin Gothic Book"/>
              <a:ea typeface="黑体" pitchFamily="49" charset="-122"/>
            </a:endParaRPr>
          </a:p>
        </p:txBody>
      </p:sp>
      <p:sp>
        <p:nvSpPr>
          <p:cNvPr id="33" name="Rectangle 35"/>
          <p:cNvSpPr>
            <a:spLocks noChangeArrowheads="1"/>
          </p:cNvSpPr>
          <p:nvPr/>
        </p:nvSpPr>
        <p:spPr bwMode="auto">
          <a:xfrm>
            <a:off x="6357938" y="2786063"/>
            <a:ext cx="23495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2800" b="1" noProof="1">
                <a:solidFill>
                  <a:srgbClr val="0000FF"/>
                </a:solidFill>
                <a:latin typeface="Franklin Gothic Book"/>
                <a:ea typeface="黑体" pitchFamily="49" charset="-122"/>
              </a:rPr>
              <a:t>催化剂的作用</a:t>
            </a:r>
            <a:endParaRPr lang="zh-CN" altLang="zh-CN" sz="2800" b="1" noProof="1">
              <a:solidFill>
                <a:srgbClr val="0000FF"/>
              </a:solidFill>
              <a:latin typeface="Franklin Gothic Book"/>
              <a:ea typeface="黑体" pitchFamily="49" charset="-122"/>
            </a:endParaRPr>
          </a:p>
          <a:p>
            <a:pPr eaLnBrk="1" hangingPunct="1"/>
            <a:r>
              <a:rPr lang="zh-CN" altLang="en-US" sz="2800" b="1" noProof="1">
                <a:solidFill>
                  <a:srgbClr val="0000FF"/>
                </a:solidFill>
                <a:latin typeface="Franklin Gothic Book"/>
                <a:ea typeface="黑体" pitchFamily="49" charset="-122"/>
              </a:rPr>
              <a:t>减低活化能</a:t>
            </a:r>
            <a:endParaRPr lang="zh-CN" altLang="zh-CN" sz="2800" b="1" noProof="1">
              <a:solidFill>
                <a:srgbClr val="0000FF"/>
              </a:solidFill>
              <a:latin typeface="Franklin Gothic Book"/>
              <a:ea typeface="黑体" pitchFamily="49" charset="-122"/>
            </a:endParaRPr>
          </a:p>
        </p:txBody>
      </p:sp>
      <p:sp>
        <p:nvSpPr>
          <p:cNvPr id="34" name="任意多边形 33"/>
          <p:cNvSpPr/>
          <p:nvPr/>
        </p:nvSpPr>
        <p:spPr>
          <a:xfrm>
            <a:off x="3414713" y="2030413"/>
            <a:ext cx="631825" cy="392112"/>
          </a:xfrm>
          <a:custGeom>
            <a:avLst/>
            <a:gdLst>
              <a:gd name="connsiteX0" fmla="*/ 0 w 632297"/>
              <a:gd name="connsiteY0" fmla="*/ 392349 h 392349"/>
              <a:gd name="connsiteX1" fmla="*/ 155642 w 632297"/>
              <a:gd name="connsiteY1" fmla="*/ 207524 h 392349"/>
              <a:gd name="connsiteX2" fmla="*/ 282102 w 632297"/>
              <a:gd name="connsiteY2" fmla="*/ 22698 h 392349"/>
              <a:gd name="connsiteX3" fmla="*/ 437744 w 632297"/>
              <a:gd name="connsiteY3" fmla="*/ 71336 h 392349"/>
              <a:gd name="connsiteX4" fmla="*/ 632297 w 632297"/>
              <a:gd name="connsiteY4" fmla="*/ 265890 h 3923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297" h="392349">
                <a:moveTo>
                  <a:pt x="0" y="392349"/>
                </a:moveTo>
                <a:cubicBezTo>
                  <a:pt x="54312" y="330740"/>
                  <a:pt x="108625" y="269132"/>
                  <a:pt x="155642" y="207524"/>
                </a:cubicBezTo>
                <a:cubicBezTo>
                  <a:pt x="202659" y="145916"/>
                  <a:pt x="235085" y="45396"/>
                  <a:pt x="282102" y="22698"/>
                </a:cubicBezTo>
                <a:cubicBezTo>
                  <a:pt x="329119" y="0"/>
                  <a:pt x="379378" y="30804"/>
                  <a:pt x="437744" y="71336"/>
                </a:cubicBezTo>
                <a:cubicBezTo>
                  <a:pt x="496110" y="111868"/>
                  <a:pt x="564203" y="188879"/>
                  <a:pt x="632297" y="265890"/>
                </a:cubicBezTo>
              </a:path>
            </a:pathLst>
          </a:cu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zh-CN" altLang="en-US"/>
          </a:p>
        </p:txBody>
      </p:sp>
      <p:sp>
        <p:nvSpPr>
          <p:cNvPr id="35" name="Rectangle 35"/>
          <p:cNvSpPr>
            <a:spLocks noChangeArrowheads="1"/>
          </p:cNvSpPr>
          <p:nvPr/>
        </p:nvSpPr>
        <p:spPr bwMode="auto">
          <a:xfrm>
            <a:off x="1428750" y="3143250"/>
            <a:ext cx="1000125" cy="646113"/>
          </a:xfrm>
          <a:prstGeom prst="rect">
            <a:avLst/>
          </a:prstGeom>
          <a:solidFill>
            <a:schemeClr val="bg1"/>
          </a:solidFill>
          <a:ln>
            <a:noFill/>
          </a:ln>
          <a:extLst>
            <a:ext uri="{91240B29-F687-4F45-9708-019B960494DF}">
              <a14:hiddenLine xmlns:a14="http://schemas.microsoft.com/office/drawing/2010/main" w="57150"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b="1" noProof="1">
                <a:latin typeface="Franklin Gothic Book"/>
                <a:ea typeface="黑体" pitchFamily="49" charset="-122"/>
              </a:rPr>
              <a:t>   I</a:t>
            </a:r>
          </a:p>
          <a:p>
            <a:pPr eaLnBrk="1" hangingPunct="1"/>
            <a:endParaRPr lang="en-US" altLang="zh-CN" b="1" noProof="1">
              <a:latin typeface="Franklin Gothic Book"/>
              <a:ea typeface="黑体" pitchFamily="49" charset="-122"/>
            </a:endParaRPr>
          </a:p>
        </p:txBody>
      </p:sp>
      <p:sp>
        <p:nvSpPr>
          <p:cNvPr id="36" name="Rectangle 35"/>
          <p:cNvSpPr>
            <a:spLocks noChangeArrowheads="1"/>
          </p:cNvSpPr>
          <p:nvPr/>
        </p:nvSpPr>
        <p:spPr bwMode="auto">
          <a:xfrm>
            <a:off x="5143500" y="2640013"/>
            <a:ext cx="1000125" cy="646112"/>
          </a:xfrm>
          <a:prstGeom prst="rect">
            <a:avLst/>
          </a:prstGeom>
          <a:solidFill>
            <a:schemeClr val="bg1"/>
          </a:solidFill>
          <a:ln>
            <a:noFill/>
          </a:ln>
          <a:extLst>
            <a:ext uri="{91240B29-F687-4F45-9708-019B960494DF}">
              <a14:hiddenLine xmlns:a14="http://schemas.microsoft.com/office/drawing/2010/main" w="57150" algn="ctr">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b="1" noProof="1">
                <a:latin typeface="Franklin Gothic Book"/>
                <a:ea typeface="黑体" pitchFamily="49" charset="-122"/>
              </a:rPr>
              <a:t>   II</a:t>
            </a:r>
          </a:p>
          <a:p>
            <a:pPr eaLnBrk="1" hangingPunct="1"/>
            <a:endParaRPr lang="en-US" altLang="zh-CN" b="1" noProof="1">
              <a:latin typeface="Franklin Gothic Book"/>
              <a:ea typeface="黑体" pitchFamily="49" charset="-122"/>
            </a:endParaRPr>
          </a:p>
        </p:txBody>
      </p:sp>
      <p:sp>
        <p:nvSpPr>
          <p:cNvPr id="37" name="Rectangle 35"/>
          <p:cNvSpPr>
            <a:spLocks noChangeArrowheads="1"/>
          </p:cNvSpPr>
          <p:nvPr/>
        </p:nvSpPr>
        <p:spPr bwMode="auto">
          <a:xfrm>
            <a:off x="5286375" y="3929063"/>
            <a:ext cx="11144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b="1" noProof="1">
                <a:solidFill>
                  <a:srgbClr val="FF0000"/>
                </a:solidFill>
                <a:latin typeface="Franklin Gothic Book"/>
                <a:ea typeface="黑体" pitchFamily="49" charset="-122"/>
              </a:rPr>
              <a:t>反应历程</a:t>
            </a:r>
            <a:endParaRPr lang="zh-CN" altLang="zh-CN" b="1" noProof="1">
              <a:solidFill>
                <a:srgbClr val="FF0000"/>
              </a:solidFill>
              <a:latin typeface="Franklin Gothic Book"/>
              <a:ea typeface="黑体" pitchFamily="49" charset="-122"/>
            </a:endParaRPr>
          </a:p>
        </p:txBody>
      </p:sp>
    </p:spTree>
    <p:extLst>
      <p:ext uri="{BB962C8B-B14F-4D97-AF65-F5344CB8AC3E}">
        <p14:creationId xmlns:p14="http://schemas.microsoft.com/office/powerpoint/2010/main" val="10927419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4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xit" presetSubtype="8" fill="hold" grpId="0" nodeType="clickEffect">
                                  <p:stCondLst>
                                    <p:cond delay="0"/>
                                  </p:stCondLst>
                                  <p:childTnLst>
                                    <p:animEffect transition="out" filter="wipe(left)">
                                      <p:cBhvr>
                                        <p:cTn id="14" dur="500"/>
                                        <p:tgtEl>
                                          <p:spTgt spid="35"/>
                                        </p:tgtEl>
                                      </p:cBhvr>
                                    </p:animEffect>
                                    <p:set>
                                      <p:cBhvr>
                                        <p:cTn id="15" dur="1" fill="hold">
                                          <p:stCondLst>
                                            <p:cond delay="499"/>
                                          </p:stCondLst>
                                        </p:cTn>
                                        <p:tgtEl>
                                          <p:spTgt spid="35"/>
                                        </p:tgtEl>
                                        <p:attrNameLst>
                                          <p:attrName>style.visibility</p:attrName>
                                        </p:attrNameLst>
                                      </p:cBhvr>
                                      <p:to>
                                        <p:strVal val="hidden"/>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xit" presetSubtype="8" fill="hold" grpId="0" nodeType="clickEffect">
                                  <p:stCondLst>
                                    <p:cond delay="0"/>
                                  </p:stCondLst>
                                  <p:childTnLst>
                                    <p:animEffect transition="out" filter="wipe(left)">
                                      <p:cBhvr>
                                        <p:cTn id="19" dur="500"/>
                                        <p:tgtEl>
                                          <p:spTgt spid="36"/>
                                        </p:tgtEl>
                                      </p:cBhvr>
                                    </p:animEffect>
                                    <p:set>
                                      <p:cBhvr>
                                        <p:cTn id="20" dur="1" fill="hold">
                                          <p:stCondLst>
                                            <p:cond delay="499"/>
                                          </p:stCondLst>
                                        </p:cTn>
                                        <p:tgtEl>
                                          <p:spTgt spid="36"/>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28"/>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29"/>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3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childTnLst>
                          </p:cTn>
                        </p:par>
                        <p:par>
                          <p:cTn id="37" fill="hold" nodeType="afterGroup">
                            <p:stCondLst>
                              <p:cond delay="0"/>
                            </p:stCondLst>
                            <p:childTnLst>
                              <p:par>
                                <p:cTn id="38" presetID="1" presetClass="entr" presetSubtype="0" fill="hold" grpId="0" nodeType="afterEffect">
                                  <p:stCondLst>
                                    <p:cond delay="0"/>
                                  </p:stCondLst>
                                  <p:childTnLst>
                                    <p:set>
                                      <p:cBhvr>
                                        <p:cTn id="39" dur="1" fill="hold">
                                          <p:stCondLst>
                                            <p:cond delay="499"/>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42" grpId="0"/>
      <p:bldP spid="28" grpId="0" autoUpdateAnimBg="0"/>
      <p:bldP spid="29" grpId="0" autoUpdateAnimBg="0"/>
      <p:bldP spid="30" grpId="0" autoUpdateAnimBg="0"/>
      <p:bldP spid="33" grpId="0" autoUpdateAnimBg="0"/>
      <p:bldP spid="34" grpId="0" animBg="1"/>
      <p:bldP spid="35" grpId="0" animBg="1"/>
      <p:bldP spid="36" grpId="0" animBg="1"/>
      <p:bldP spid="3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smtClean="0"/>
              <a:t>六、热化学反应方程式的书写</a:t>
            </a:r>
            <a:r>
              <a:rPr lang="zh-CN" altLang="en-US" dirty="0" smtClean="0">
                <a:solidFill>
                  <a:srgbClr val="FF0000"/>
                </a:solidFill>
              </a:rPr>
              <a:t>（重点！）</a:t>
            </a:r>
            <a:endParaRPr lang="zh-CN" altLang="en-US" dirty="0">
              <a:solidFill>
                <a:srgbClr val="FF0000"/>
              </a:solidFill>
            </a:endParaRPr>
          </a:p>
        </p:txBody>
      </p:sp>
      <p:sp>
        <p:nvSpPr>
          <p:cNvPr id="3" name="内容占位符 2"/>
          <p:cNvSpPr>
            <a:spLocks noGrp="1"/>
          </p:cNvSpPr>
          <p:nvPr>
            <p:ph idx="1"/>
          </p:nvPr>
        </p:nvSpPr>
        <p:spPr/>
        <p:txBody>
          <a:bodyPr/>
          <a:lstStyle/>
          <a:p>
            <a:r>
              <a:rPr lang="zh-CN" altLang="en-US" b="1" dirty="0">
                <a:solidFill>
                  <a:prstClr val="black"/>
                </a:solidFill>
                <a:latin typeface="楷体_GB2312" pitchFamily="49" charset="-122"/>
                <a:ea typeface="楷体_GB2312" pitchFamily="49" charset="-122"/>
              </a:rPr>
              <a:t>能表示参加反应</a:t>
            </a:r>
            <a:r>
              <a:rPr lang="zh-CN" altLang="en-US" b="1" dirty="0">
                <a:solidFill>
                  <a:srgbClr val="FF0000"/>
                </a:solidFill>
                <a:latin typeface="楷体_GB2312" pitchFamily="49" charset="-122"/>
                <a:ea typeface="楷体_GB2312" pitchFamily="49" charset="-122"/>
              </a:rPr>
              <a:t>物质的量</a:t>
            </a:r>
            <a:r>
              <a:rPr lang="zh-CN" altLang="en-US" b="1" dirty="0">
                <a:solidFill>
                  <a:prstClr val="black"/>
                </a:solidFill>
                <a:latin typeface="楷体_GB2312" pitchFamily="49" charset="-122"/>
                <a:ea typeface="楷体_GB2312" pitchFamily="49" charset="-122"/>
              </a:rPr>
              <a:t>和</a:t>
            </a:r>
            <a:r>
              <a:rPr lang="zh-CN" altLang="en-US" b="1" dirty="0">
                <a:solidFill>
                  <a:srgbClr val="FF0000"/>
                </a:solidFill>
                <a:latin typeface="楷体_GB2312" pitchFamily="49" charset="-122"/>
                <a:ea typeface="楷体_GB2312" pitchFamily="49" charset="-122"/>
              </a:rPr>
              <a:t>反应热</a:t>
            </a:r>
            <a:r>
              <a:rPr lang="zh-CN" altLang="en-US" b="1" dirty="0">
                <a:solidFill>
                  <a:prstClr val="black"/>
                </a:solidFill>
                <a:latin typeface="楷体_GB2312" pitchFamily="49" charset="-122"/>
                <a:ea typeface="楷体_GB2312" pitchFamily="49" charset="-122"/>
              </a:rPr>
              <a:t>的关系的化学方程式</a:t>
            </a:r>
          </a:p>
          <a:p>
            <a:endParaRPr lang="zh-CN" altLang="en-US" dirty="0"/>
          </a:p>
        </p:txBody>
      </p:sp>
      <p:grpSp>
        <p:nvGrpSpPr>
          <p:cNvPr id="4" name="组合 3"/>
          <p:cNvGrpSpPr/>
          <p:nvPr/>
        </p:nvGrpSpPr>
        <p:grpSpPr>
          <a:xfrm>
            <a:off x="611560" y="3308923"/>
            <a:ext cx="8388350" cy="949325"/>
            <a:chOff x="755650" y="1804988"/>
            <a:chExt cx="8388350" cy="949325"/>
          </a:xfrm>
        </p:grpSpPr>
        <p:sp>
          <p:nvSpPr>
            <p:cNvPr id="5" name="Text Box 4"/>
            <p:cNvSpPr txBox="1">
              <a:spLocks noChangeArrowheads="1"/>
            </p:cNvSpPr>
            <p:nvPr/>
          </p:nvSpPr>
          <p:spPr bwMode="auto">
            <a:xfrm>
              <a:off x="755650" y="2060575"/>
              <a:ext cx="8388350" cy="487363"/>
            </a:xfrm>
            <a:prstGeom prst="rect">
              <a:avLst/>
            </a:prstGeom>
            <a:noFill/>
            <a:ln w="9525">
              <a:noFill/>
              <a:miter lim="800000"/>
              <a:headEnd/>
              <a:tailEnd/>
            </a:ln>
          </p:spPr>
          <p:txBody>
            <a:bodyPr lIns="0" tIns="0" rIns="0" bIns="0">
              <a:spAutoFit/>
            </a:bodyPr>
            <a:lstStyle/>
            <a:p>
              <a:pPr fontAlgn="base">
                <a:spcBef>
                  <a:spcPct val="0"/>
                </a:spcBef>
                <a:spcAft>
                  <a:spcPct val="0"/>
                </a:spcAft>
              </a:pPr>
              <a:r>
                <a:rPr lang="en-US" altLang="zh-CN" sz="3200" b="1" dirty="0">
                  <a:solidFill>
                    <a:prstClr val="black"/>
                  </a:solidFill>
                  <a:latin typeface="楷体_GB2312" pitchFamily="49" charset="-122"/>
                  <a:ea typeface="楷体_GB2312" pitchFamily="49" charset="-122"/>
                </a:rPr>
                <a:t>H</a:t>
              </a:r>
              <a:r>
                <a:rPr lang="en-US" altLang="zh-CN" sz="3200" b="1" baseline="-25000" dirty="0">
                  <a:solidFill>
                    <a:prstClr val="black"/>
                  </a:solidFill>
                  <a:latin typeface="楷体_GB2312" pitchFamily="49" charset="-122"/>
                  <a:ea typeface="楷体_GB2312" pitchFamily="49" charset="-122"/>
                </a:rPr>
                <a:t>2</a:t>
              </a:r>
              <a:r>
                <a:rPr lang="en-US" altLang="zh-CN" sz="3200" b="1" dirty="0">
                  <a:solidFill>
                    <a:prstClr val="black"/>
                  </a:solidFill>
                  <a:latin typeface="楷体_GB2312" pitchFamily="49" charset="-122"/>
                  <a:ea typeface="楷体_GB2312" pitchFamily="49" charset="-122"/>
                </a:rPr>
                <a:t>(g)+I</a:t>
              </a:r>
              <a:r>
                <a:rPr lang="en-US" altLang="zh-CN" sz="3200" b="1" baseline="-25000" dirty="0">
                  <a:solidFill>
                    <a:prstClr val="black"/>
                  </a:solidFill>
                  <a:latin typeface="楷体_GB2312" pitchFamily="49" charset="-122"/>
                  <a:ea typeface="楷体_GB2312" pitchFamily="49" charset="-122"/>
                </a:rPr>
                <a:t>2</a:t>
              </a:r>
              <a:r>
                <a:rPr lang="en-US" altLang="zh-CN" sz="3200" b="1" dirty="0">
                  <a:solidFill>
                    <a:prstClr val="black"/>
                  </a:solidFill>
                  <a:latin typeface="楷体_GB2312" pitchFamily="49" charset="-122"/>
                  <a:ea typeface="楷体_GB2312" pitchFamily="49" charset="-122"/>
                </a:rPr>
                <a:t>(g)======2HI(g)  △H=</a:t>
              </a:r>
              <a:r>
                <a:rPr lang="zh-CN" altLang="en-US" sz="3200" b="1" dirty="0">
                  <a:solidFill>
                    <a:prstClr val="black"/>
                  </a:solidFill>
                  <a:latin typeface="楷体_GB2312" pitchFamily="49" charset="-122"/>
                  <a:ea typeface="楷体_GB2312" pitchFamily="49" charset="-122"/>
                </a:rPr>
                <a:t>－</a:t>
              </a:r>
              <a:r>
                <a:rPr lang="en-US" altLang="zh-CN" sz="3200" b="1" dirty="0">
                  <a:solidFill>
                    <a:prstClr val="black"/>
                  </a:solidFill>
                  <a:latin typeface="楷体_GB2312" pitchFamily="49" charset="-122"/>
                  <a:ea typeface="楷体_GB2312" pitchFamily="49" charset="-122"/>
                </a:rPr>
                <a:t>14.9kJ/mol</a:t>
              </a:r>
            </a:p>
          </p:txBody>
        </p:sp>
        <p:sp>
          <p:nvSpPr>
            <p:cNvPr id="6" name="Text Box 5"/>
            <p:cNvSpPr txBox="1">
              <a:spLocks noChangeArrowheads="1"/>
            </p:cNvSpPr>
            <p:nvPr/>
          </p:nvSpPr>
          <p:spPr bwMode="auto">
            <a:xfrm>
              <a:off x="2843213" y="1804988"/>
              <a:ext cx="1296987" cy="949325"/>
            </a:xfrm>
            <a:prstGeom prst="rect">
              <a:avLst/>
            </a:prstGeom>
            <a:noFill/>
            <a:ln w="9525">
              <a:noFill/>
              <a:miter lim="800000"/>
              <a:headEnd/>
              <a:tailEnd/>
            </a:ln>
          </p:spPr>
          <p:txBody>
            <a:bodyPr lIns="0" tIns="0" rIns="0" bIns="0">
              <a:spAutoFit/>
            </a:bodyPr>
            <a:lstStyle/>
            <a:p>
              <a:pPr algn="ctr" fontAlgn="base">
                <a:lnSpc>
                  <a:spcPct val="130000"/>
                </a:lnSpc>
                <a:spcBef>
                  <a:spcPct val="0"/>
                </a:spcBef>
                <a:spcAft>
                  <a:spcPct val="0"/>
                </a:spcAft>
              </a:pPr>
              <a:r>
                <a:rPr lang="en-US" altLang="zh-CN" sz="2400" b="1">
                  <a:solidFill>
                    <a:prstClr val="black"/>
                  </a:solidFill>
                  <a:latin typeface="楷体_GB2312" pitchFamily="49" charset="-122"/>
                  <a:ea typeface="楷体_GB2312" pitchFamily="49" charset="-122"/>
                </a:rPr>
                <a:t>200℃</a:t>
              </a:r>
            </a:p>
            <a:p>
              <a:pPr algn="ctr" fontAlgn="base">
                <a:lnSpc>
                  <a:spcPct val="130000"/>
                </a:lnSpc>
                <a:spcBef>
                  <a:spcPct val="0"/>
                </a:spcBef>
                <a:spcAft>
                  <a:spcPct val="0"/>
                </a:spcAft>
              </a:pPr>
              <a:r>
                <a:rPr lang="en-US" altLang="zh-CN" sz="2400" b="1">
                  <a:solidFill>
                    <a:prstClr val="black"/>
                  </a:solidFill>
                  <a:latin typeface="楷体_GB2312" pitchFamily="49" charset="-122"/>
                  <a:ea typeface="楷体_GB2312" pitchFamily="49" charset="-122"/>
                </a:rPr>
                <a:t>101kPa</a:t>
              </a:r>
            </a:p>
          </p:txBody>
        </p:sp>
      </p:grpSp>
      <p:sp>
        <p:nvSpPr>
          <p:cNvPr id="7" name="Rectangle 3"/>
          <p:cNvSpPr>
            <a:spLocks noChangeArrowheads="1"/>
          </p:cNvSpPr>
          <p:nvPr/>
        </p:nvSpPr>
        <p:spPr bwMode="auto">
          <a:xfrm>
            <a:off x="683568" y="4525520"/>
            <a:ext cx="8587705" cy="2049016"/>
          </a:xfrm>
          <a:prstGeom prst="rect">
            <a:avLst/>
          </a:prstGeom>
          <a:noFill/>
          <a:ln w="9525">
            <a:noFill/>
            <a:miter lim="800000"/>
            <a:headEnd/>
            <a:tailEnd/>
          </a:ln>
        </p:spPr>
        <p:txBody>
          <a:bodyPr/>
          <a:lstStyle/>
          <a:p>
            <a:pPr marL="342900" indent="-342900" fontAlgn="base">
              <a:lnSpc>
                <a:spcPct val="140000"/>
              </a:lnSpc>
              <a:spcBef>
                <a:spcPct val="20000"/>
              </a:spcBef>
              <a:spcAft>
                <a:spcPct val="0"/>
              </a:spcAft>
              <a:buClr>
                <a:srgbClr val="FF33CC"/>
              </a:buClr>
              <a:buSzPct val="85000"/>
              <a:buFont typeface="Wingdings" pitchFamily="2" charset="2"/>
              <a:buChar char="Ø"/>
            </a:pPr>
            <a:r>
              <a:rPr lang="zh-CN" altLang="en-US" sz="2800" b="1" dirty="0">
                <a:solidFill>
                  <a:srgbClr val="FF0000"/>
                </a:solidFill>
                <a:latin typeface="楷体_GB2312" pitchFamily="49" charset="-122"/>
                <a:ea typeface="楷体_GB2312" pitchFamily="49" charset="-122"/>
              </a:rPr>
              <a:t>与化学方程式相比，热化学方程式有哪些不同？</a:t>
            </a:r>
          </a:p>
          <a:p>
            <a:pPr marL="342900" indent="-342900" fontAlgn="base">
              <a:lnSpc>
                <a:spcPct val="140000"/>
              </a:lnSpc>
              <a:spcBef>
                <a:spcPct val="20000"/>
              </a:spcBef>
              <a:spcAft>
                <a:spcPct val="0"/>
              </a:spcAft>
              <a:buClr>
                <a:srgbClr val="FF33CC"/>
              </a:buClr>
              <a:buSzPct val="85000"/>
              <a:buFont typeface="Wingdings" pitchFamily="2" charset="2"/>
              <a:buChar char="Ø"/>
            </a:pPr>
            <a:r>
              <a:rPr lang="zh-CN" altLang="en-US" sz="2800" b="1" dirty="0">
                <a:solidFill>
                  <a:srgbClr val="FF0000"/>
                </a:solidFill>
                <a:latin typeface="楷体_GB2312" pitchFamily="49" charset="-122"/>
                <a:ea typeface="楷体_GB2312" pitchFamily="49" charset="-122"/>
              </a:rPr>
              <a:t>正确书写热化学方程式应注意哪几点？</a:t>
            </a:r>
          </a:p>
        </p:txBody>
      </p:sp>
    </p:spTree>
    <p:extLst>
      <p:ext uri="{BB962C8B-B14F-4D97-AF65-F5344CB8AC3E}">
        <p14:creationId xmlns:p14="http://schemas.microsoft.com/office/powerpoint/2010/main" val="3178676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extLst>
              <p:ext uri="{D42A27DB-BD31-4B8C-83A1-F6EECF244321}">
                <p14:modId xmlns:p14="http://schemas.microsoft.com/office/powerpoint/2010/main" val="4153597792"/>
              </p:ext>
            </p:extLst>
          </p:nvPr>
        </p:nvGraphicFramePr>
        <p:xfrm>
          <a:off x="323528" y="633144"/>
          <a:ext cx="8568952" cy="4236018"/>
        </p:xfrm>
        <a:graphic>
          <a:graphicData uri="http://schemas.openxmlformats.org/drawingml/2006/table">
            <a:tbl>
              <a:tblPr firstRow="1" bandRow="1">
                <a:tableStyleId>{21E4AEA4-8DFA-4A89-87EB-49C32662AFE0}</a:tableStyleId>
              </a:tblPr>
              <a:tblGrid>
                <a:gridCol w="2058683"/>
                <a:gridCol w="3507654"/>
                <a:gridCol w="3002615"/>
              </a:tblGrid>
              <a:tr h="706003">
                <a:tc>
                  <a:txBody>
                    <a:bodyPr/>
                    <a:lstStyle/>
                    <a:p>
                      <a:endParaRPr lang="zh-CN" altLang="en-US" dirty="0"/>
                    </a:p>
                  </a:txBody>
                  <a:tcPr anchor="ctr" anchorCtr="1"/>
                </a:tc>
                <a:tc>
                  <a:txBody>
                    <a:bodyPr/>
                    <a:lstStyle/>
                    <a:p>
                      <a:r>
                        <a:rPr lang="zh-CN" altLang="en-US" dirty="0" smtClean="0"/>
                        <a:t>普通方程式</a:t>
                      </a:r>
                      <a:endParaRPr lang="zh-CN" altLang="en-US" dirty="0"/>
                    </a:p>
                  </a:txBody>
                  <a:tcPr anchor="ctr" anchorCtr="1"/>
                </a:tc>
                <a:tc>
                  <a:txBody>
                    <a:bodyPr/>
                    <a:lstStyle/>
                    <a:p>
                      <a:r>
                        <a:rPr lang="zh-CN" altLang="en-US" dirty="0" smtClean="0"/>
                        <a:t>热化学反应方程式</a:t>
                      </a:r>
                      <a:endParaRPr lang="zh-CN" altLang="en-US" dirty="0"/>
                    </a:p>
                  </a:txBody>
                  <a:tcPr anchor="ctr" anchorCtr="1"/>
                </a:tc>
              </a:tr>
              <a:tr h="706003">
                <a:tc>
                  <a:txBody>
                    <a:bodyPr/>
                    <a:lstStyle/>
                    <a:p>
                      <a:r>
                        <a:rPr lang="zh-CN" altLang="en-US" dirty="0" smtClean="0"/>
                        <a:t>表示意义</a:t>
                      </a:r>
                      <a:endParaRPr lang="zh-CN" altLang="en-US" dirty="0"/>
                    </a:p>
                  </a:txBody>
                  <a:tcPr anchor="ctr" anchorCtr="1"/>
                </a:tc>
                <a:tc>
                  <a:txBody>
                    <a:bodyPr/>
                    <a:lstStyle/>
                    <a:p>
                      <a:r>
                        <a:rPr lang="zh-CN" altLang="en-US" dirty="0" smtClean="0"/>
                        <a:t>物质宏观变化、微观变化</a:t>
                      </a:r>
                      <a:endParaRPr lang="zh-CN" altLang="en-US" dirty="0"/>
                    </a:p>
                  </a:txBody>
                  <a:tcPr anchor="ctr" anchorCtr="1"/>
                </a:tc>
                <a:tc>
                  <a:txBody>
                    <a:bodyPr/>
                    <a:lstStyle/>
                    <a:p>
                      <a:r>
                        <a:rPr lang="zh-CN" altLang="en-US" dirty="0" smtClean="0"/>
                        <a:t>物质宏观变化</a:t>
                      </a:r>
                      <a:endParaRPr lang="en-US" altLang="zh-CN" dirty="0" smtClean="0"/>
                    </a:p>
                    <a:p>
                      <a:r>
                        <a:rPr lang="zh-CN" altLang="en-US" dirty="0" smtClean="0"/>
                        <a:t>反应能量变化</a:t>
                      </a:r>
                      <a:endParaRPr lang="zh-CN" altLang="en-US" dirty="0"/>
                    </a:p>
                  </a:txBody>
                  <a:tcPr anchor="ctr" anchorCtr="1"/>
                </a:tc>
              </a:tr>
              <a:tr h="706003">
                <a:tc>
                  <a:txBody>
                    <a:bodyPr/>
                    <a:lstStyle/>
                    <a:p>
                      <a:r>
                        <a:rPr lang="zh-CN" altLang="en-US" dirty="0" smtClean="0"/>
                        <a:t>温度，压强</a:t>
                      </a:r>
                      <a:endParaRPr lang="zh-CN" altLang="en-US" dirty="0"/>
                    </a:p>
                  </a:txBody>
                  <a:tcPr anchor="ctr" anchorCtr="1"/>
                </a:tc>
                <a:tc>
                  <a:txBody>
                    <a:bodyPr/>
                    <a:lstStyle/>
                    <a:p>
                      <a:r>
                        <a:rPr lang="zh-CN" altLang="en-US" dirty="0" smtClean="0"/>
                        <a:t>无需注明温度和压强</a:t>
                      </a:r>
                      <a:endParaRPr lang="zh-CN" altLang="en-US" dirty="0"/>
                    </a:p>
                  </a:txBody>
                  <a:tcPr anchor="ctr" anchorCtr="1"/>
                </a:tc>
                <a:tc>
                  <a:txBody>
                    <a:bodyPr/>
                    <a:lstStyle/>
                    <a:p>
                      <a:pPr algn="ctr"/>
                      <a:r>
                        <a:rPr lang="zh-CN" altLang="en-US" dirty="0" smtClean="0"/>
                        <a:t>需注明温度压强</a:t>
                      </a:r>
                      <a:endParaRPr lang="en-US" altLang="zh-CN" dirty="0" smtClean="0"/>
                    </a:p>
                    <a:p>
                      <a:pPr algn="ctr"/>
                      <a:r>
                        <a:rPr lang="zh-CN" altLang="en-US" dirty="0" smtClean="0"/>
                        <a:t>（常温常压不注明）</a:t>
                      </a:r>
                      <a:endParaRPr lang="zh-CN" altLang="en-US" dirty="0"/>
                    </a:p>
                  </a:txBody>
                  <a:tcPr anchor="ctr" anchorCtr="1"/>
                </a:tc>
              </a:tr>
              <a:tr h="706003">
                <a:tc>
                  <a:txBody>
                    <a:bodyPr/>
                    <a:lstStyle/>
                    <a:p>
                      <a:r>
                        <a:rPr lang="zh-CN" altLang="en-US" dirty="0" smtClean="0"/>
                        <a:t>反应条件</a:t>
                      </a:r>
                      <a:endParaRPr lang="zh-CN" altLang="en-US" dirty="0"/>
                    </a:p>
                  </a:txBody>
                  <a:tcPr anchor="ctr" anchorCtr="1"/>
                </a:tc>
                <a:tc>
                  <a:txBody>
                    <a:bodyPr/>
                    <a:lstStyle/>
                    <a:p>
                      <a:r>
                        <a:rPr lang="zh-CN" altLang="en-US" dirty="0" smtClean="0"/>
                        <a:t>需注明</a:t>
                      </a:r>
                      <a:endParaRPr lang="zh-CN" altLang="en-US" dirty="0"/>
                    </a:p>
                  </a:txBody>
                  <a:tcPr anchor="ctr" anchorCtr="1"/>
                </a:tc>
                <a:tc>
                  <a:txBody>
                    <a:bodyPr/>
                    <a:lstStyle/>
                    <a:p>
                      <a:pPr algn="ctr"/>
                      <a:r>
                        <a:rPr lang="zh-CN" altLang="en-US" dirty="0" smtClean="0"/>
                        <a:t>无需注明</a:t>
                      </a:r>
                      <a:endParaRPr lang="zh-CN" altLang="en-US" dirty="0"/>
                    </a:p>
                  </a:txBody>
                  <a:tcPr anchor="ctr" anchorCtr="1"/>
                </a:tc>
              </a:tr>
              <a:tr h="706003">
                <a:tc>
                  <a:txBody>
                    <a:bodyPr/>
                    <a:lstStyle/>
                    <a:p>
                      <a:r>
                        <a:rPr lang="zh-CN" altLang="en-US" dirty="0" smtClean="0"/>
                        <a:t>物质状态</a:t>
                      </a:r>
                      <a:endParaRPr lang="zh-CN" altLang="en-US" dirty="0"/>
                    </a:p>
                  </a:txBody>
                  <a:tcPr anchor="ctr" anchorCtr="1"/>
                </a:tc>
                <a:tc>
                  <a:txBody>
                    <a:bodyPr/>
                    <a:lstStyle/>
                    <a:p>
                      <a:r>
                        <a:rPr lang="zh-CN" altLang="en-US" dirty="0" smtClean="0"/>
                        <a:t>无需注明</a:t>
                      </a:r>
                      <a:endParaRPr lang="zh-CN" altLang="en-US" dirty="0"/>
                    </a:p>
                  </a:txBody>
                  <a:tcPr anchor="ctr" anchorCtr="1"/>
                </a:tc>
                <a:tc>
                  <a:txBody>
                    <a:bodyPr/>
                    <a:lstStyle/>
                    <a:p>
                      <a:r>
                        <a:rPr lang="zh-CN" altLang="en-US" dirty="0" smtClean="0"/>
                        <a:t>一定注明</a:t>
                      </a:r>
                      <a:endParaRPr lang="zh-CN" altLang="en-US" dirty="0"/>
                    </a:p>
                  </a:txBody>
                  <a:tcPr anchor="ctr" anchorCtr="1"/>
                </a:tc>
              </a:tr>
              <a:tr h="706003">
                <a:tc>
                  <a:txBody>
                    <a:bodyPr/>
                    <a:lstStyle/>
                    <a:p>
                      <a:r>
                        <a:rPr lang="zh-CN" altLang="en-US" dirty="0" smtClean="0"/>
                        <a:t>化学计量数</a:t>
                      </a:r>
                      <a:endParaRPr lang="zh-CN" altLang="en-US" dirty="0"/>
                    </a:p>
                  </a:txBody>
                  <a:tcPr anchor="ctr" anchorCtr="1"/>
                </a:tc>
                <a:tc>
                  <a:txBody>
                    <a:bodyPr/>
                    <a:lstStyle/>
                    <a:p>
                      <a:pPr algn="ctr"/>
                      <a:r>
                        <a:rPr lang="zh-CN" altLang="en-US" dirty="0" smtClean="0"/>
                        <a:t>表示微观计量、宏观计量</a:t>
                      </a:r>
                      <a:endParaRPr lang="en-US" altLang="zh-CN" dirty="0" smtClean="0"/>
                    </a:p>
                    <a:p>
                      <a:pPr algn="ctr"/>
                      <a:r>
                        <a:rPr lang="zh-CN" altLang="en-US" dirty="0" smtClean="0"/>
                        <a:t>（表示微观计量时必为整数）</a:t>
                      </a:r>
                      <a:endParaRPr lang="zh-CN" altLang="en-US" dirty="0"/>
                    </a:p>
                  </a:txBody>
                  <a:tcPr anchor="ctr" anchorCtr="1"/>
                </a:tc>
                <a:tc>
                  <a:txBody>
                    <a:bodyPr/>
                    <a:lstStyle/>
                    <a:p>
                      <a:pPr algn="ctr"/>
                      <a:r>
                        <a:rPr lang="zh-CN" altLang="en-US" dirty="0" smtClean="0"/>
                        <a:t>仅表示宏观计量</a:t>
                      </a:r>
                      <a:endParaRPr lang="en-US" altLang="zh-CN" dirty="0" smtClean="0"/>
                    </a:p>
                    <a:p>
                      <a:pPr algn="ctr"/>
                      <a:r>
                        <a:rPr lang="zh-CN" altLang="en-US" dirty="0" smtClean="0"/>
                        <a:t>（可整数，可分数）</a:t>
                      </a:r>
                    </a:p>
                  </a:txBody>
                  <a:tcPr anchor="ctr" anchorCtr="1"/>
                </a:tc>
              </a:tr>
            </a:tbl>
          </a:graphicData>
        </a:graphic>
      </p:graphicFrame>
      <p:sp>
        <p:nvSpPr>
          <p:cNvPr id="5" name="Text Box 14"/>
          <p:cNvSpPr txBox="1">
            <a:spLocks noChangeArrowheads="1"/>
          </p:cNvSpPr>
          <p:nvPr/>
        </p:nvSpPr>
        <p:spPr bwMode="auto">
          <a:xfrm>
            <a:off x="323528" y="6211469"/>
            <a:ext cx="3600450" cy="430887"/>
          </a:xfrm>
          <a:prstGeom prst="rect">
            <a:avLst/>
          </a:prstGeom>
          <a:noFill/>
          <a:ln w="9525">
            <a:noFill/>
            <a:miter lim="800000"/>
            <a:headEnd/>
            <a:tailEnd/>
          </a:ln>
        </p:spPr>
        <p:txBody>
          <a:bodyPr lIns="0" tIns="0" rIns="0" bIns="0">
            <a:spAutoFit/>
          </a:bodyPr>
          <a:lstStyle/>
          <a:p>
            <a:pPr marL="449263" indent="-449263" fontAlgn="base">
              <a:spcBef>
                <a:spcPct val="0"/>
              </a:spcBef>
              <a:spcAft>
                <a:spcPct val="0"/>
              </a:spcAft>
            </a:pPr>
            <a:r>
              <a:rPr lang="en-US" altLang="zh-CN" sz="2800" b="1" dirty="0">
                <a:solidFill>
                  <a:srgbClr val="FF0000"/>
                </a:solidFill>
                <a:latin typeface="Arial" pitchFamily="34" charset="0"/>
                <a:ea typeface="隶书" pitchFamily="49" charset="-122"/>
              </a:rPr>
              <a:t>★kJ/mol</a:t>
            </a:r>
            <a:r>
              <a:rPr lang="zh-CN" altLang="en-US" sz="2800" b="1" dirty="0">
                <a:solidFill>
                  <a:srgbClr val="FF0000"/>
                </a:solidFill>
                <a:latin typeface="Arial" pitchFamily="34" charset="0"/>
                <a:ea typeface="隶书" pitchFamily="49" charset="-122"/>
              </a:rPr>
              <a:t>的含义：</a:t>
            </a:r>
            <a:endParaRPr lang="zh-CN" altLang="en-US" sz="2800" b="1" dirty="0">
              <a:solidFill>
                <a:prstClr val="black"/>
              </a:solidFill>
              <a:latin typeface="Arial" pitchFamily="34" charset="0"/>
              <a:ea typeface="隶书" pitchFamily="49" charset="-122"/>
            </a:endParaRPr>
          </a:p>
        </p:txBody>
      </p:sp>
      <p:sp>
        <p:nvSpPr>
          <p:cNvPr id="6" name="Text Box 15"/>
          <p:cNvSpPr txBox="1">
            <a:spLocks noChangeArrowheads="1"/>
          </p:cNvSpPr>
          <p:nvPr/>
        </p:nvSpPr>
        <p:spPr bwMode="auto">
          <a:xfrm>
            <a:off x="3095328" y="6158405"/>
            <a:ext cx="6048672" cy="523220"/>
          </a:xfrm>
          <a:prstGeom prst="rect">
            <a:avLst/>
          </a:prstGeom>
          <a:solidFill>
            <a:schemeClr val="bg1"/>
          </a:solidFill>
          <a:ln w="12700" cap="sq" algn="ctr">
            <a:noFill/>
            <a:miter lim="800000"/>
            <a:headEnd type="none" w="sm" len="sm"/>
            <a:tailEnd type="none" w="sm" len="sm"/>
          </a:ln>
        </p:spPr>
        <p:txBody>
          <a:bodyPr wrap="square">
            <a:spAutoFit/>
          </a:bodyPr>
          <a:lstStyle/>
          <a:p>
            <a:pPr fontAlgn="base">
              <a:spcBef>
                <a:spcPct val="50000"/>
              </a:spcBef>
              <a:spcAft>
                <a:spcPct val="0"/>
              </a:spcAft>
            </a:pPr>
            <a:r>
              <a:rPr lang="zh-CN" altLang="en-US" sz="2800" b="1" dirty="0">
                <a:solidFill>
                  <a:srgbClr val="FF0000"/>
                </a:solidFill>
                <a:latin typeface="Arial" pitchFamily="34" charset="0"/>
              </a:rPr>
              <a:t>每</a:t>
            </a:r>
            <a:r>
              <a:rPr lang="en-US" altLang="zh-CN" sz="2800" b="1" dirty="0">
                <a:solidFill>
                  <a:srgbClr val="FF0000"/>
                </a:solidFill>
                <a:latin typeface="Arial" pitchFamily="34" charset="0"/>
              </a:rPr>
              <a:t>mol</a:t>
            </a:r>
            <a:r>
              <a:rPr lang="zh-CN" altLang="en-US" sz="2800" b="1" dirty="0">
                <a:solidFill>
                  <a:srgbClr val="FF0000"/>
                </a:solidFill>
                <a:latin typeface="Arial" pitchFamily="34" charset="0"/>
              </a:rPr>
              <a:t>该反应的</a:t>
            </a:r>
            <a:r>
              <a:rPr lang="zh-CN" altLang="en-US" sz="2800" b="1" dirty="0" smtClean="0">
                <a:solidFill>
                  <a:srgbClr val="FF0000"/>
                </a:solidFill>
                <a:latin typeface="Arial" pitchFamily="34" charset="0"/>
              </a:rPr>
              <a:t>反应热（书</a:t>
            </a:r>
            <a:r>
              <a:rPr lang="en-US" altLang="zh-CN" sz="2800" b="1" dirty="0" smtClean="0">
                <a:solidFill>
                  <a:srgbClr val="FF0000"/>
                </a:solidFill>
                <a:latin typeface="Arial" pitchFamily="34" charset="0"/>
              </a:rPr>
              <a:t>P4 </a:t>
            </a:r>
            <a:r>
              <a:rPr lang="zh-CN" altLang="en-US" sz="2800" b="1" dirty="0" smtClean="0">
                <a:solidFill>
                  <a:srgbClr val="FF0000"/>
                </a:solidFill>
                <a:latin typeface="Arial" pitchFamily="34" charset="0"/>
              </a:rPr>
              <a:t>资料）</a:t>
            </a:r>
            <a:endParaRPr lang="zh-CN" altLang="en-US" sz="2800" b="1" dirty="0">
              <a:solidFill>
                <a:srgbClr val="FF0000"/>
              </a:solidFill>
              <a:latin typeface="Arial" pitchFamily="34" charset="0"/>
            </a:endParaRPr>
          </a:p>
        </p:txBody>
      </p:sp>
      <p:sp>
        <p:nvSpPr>
          <p:cNvPr id="13" name="Rectangle 7"/>
          <p:cNvSpPr>
            <a:spLocks noChangeArrowheads="1"/>
          </p:cNvSpPr>
          <p:nvPr/>
        </p:nvSpPr>
        <p:spPr bwMode="auto">
          <a:xfrm>
            <a:off x="136525" y="5013176"/>
            <a:ext cx="9007475" cy="954107"/>
          </a:xfrm>
          <a:prstGeom prst="rect">
            <a:avLst/>
          </a:prstGeom>
          <a:noFill/>
          <a:ln w="38100" algn="ctr">
            <a:noFill/>
            <a:miter lim="800000"/>
            <a:headEnd/>
            <a:tailEnd/>
          </a:ln>
        </p:spPr>
        <p:txBody>
          <a:bodyPr>
            <a:spAutoFit/>
          </a:bodyPr>
          <a:lstStyle/>
          <a:p>
            <a:pPr fontAlgn="base">
              <a:spcBef>
                <a:spcPct val="0"/>
              </a:spcBef>
              <a:spcAft>
                <a:spcPct val="0"/>
              </a:spcAft>
            </a:pPr>
            <a:r>
              <a:rPr kumimoji="1" lang="zh-CN" altLang="en-US" sz="2800" b="1" dirty="0" smtClean="0">
                <a:solidFill>
                  <a:prstClr val="black"/>
                </a:solidFill>
                <a:latin typeface="楷体_GB2312" pitchFamily="49" charset="-122"/>
                <a:ea typeface="楷体_GB2312" pitchFamily="49" charset="-122"/>
              </a:rPr>
              <a:t>热化学方程式</a:t>
            </a:r>
            <a:r>
              <a:rPr kumimoji="1" lang="zh-CN" altLang="en-US" sz="2800" b="1" dirty="0">
                <a:solidFill>
                  <a:prstClr val="black"/>
                </a:solidFill>
                <a:latin typeface="楷体_GB2312" pitchFamily="49" charset="-122"/>
                <a:ea typeface="楷体_GB2312" pitchFamily="49" charset="-122"/>
              </a:rPr>
              <a:t>中各物质的系数加倍，则△</a:t>
            </a:r>
            <a:r>
              <a:rPr kumimoji="1" lang="en-US" altLang="zh-CN" sz="2800" b="1" dirty="0">
                <a:solidFill>
                  <a:prstClr val="black"/>
                </a:solidFill>
                <a:latin typeface="楷体_GB2312" pitchFamily="49" charset="-122"/>
                <a:ea typeface="楷体_GB2312" pitchFamily="49" charset="-122"/>
              </a:rPr>
              <a:t>H</a:t>
            </a:r>
            <a:r>
              <a:rPr kumimoji="1" lang="zh-CN" altLang="en-US" sz="2800" b="1" dirty="0">
                <a:solidFill>
                  <a:prstClr val="black"/>
                </a:solidFill>
                <a:latin typeface="楷体_GB2312" pitchFamily="49" charset="-122"/>
                <a:ea typeface="楷体_GB2312" pitchFamily="49" charset="-122"/>
              </a:rPr>
              <a:t>的</a:t>
            </a:r>
            <a:r>
              <a:rPr kumimoji="1" lang="zh-CN" altLang="en-US" sz="2800" b="1" dirty="0">
                <a:solidFill>
                  <a:srgbClr val="FF0000"/>
                </a:solidFill>
                <a:latin typeface="楷体_GB2312" pitchFamily="49" charset="-122"/>
                <a:ea typeface="楷体_GB2312" pitchFamily="49" charset="-122"/>
              </a:rPr>
              <a:t>数值也加倍</a:t>
            </a:r>
            <a:r>
              <a:rPr kumimoji="1" lang="zh-CN" altLang="en-US" sz="2800" b="1" dirty="0">
                <a:solidFill>
                  <a:prstClr val="black"/>
                </a:solidFill>
                <a:latin typeface="楷体_GB2312" pitchFamily="49" charset="-122"/>
                <a:ea typeface="楷体_GB2312" pitchFamily="49" charset="-122"/>
              </a:rPr>
              <a:t>；若反应逆向进行，则△</a:t>
            </a:r>
            <a:r>
              <a:rPr kumimoji="1" lang="en-US" altLang="zh-CN" sz="2800" b="1" dirty="0">
                <a:solidFill>
                  <a:prstClr val="black"/>
                </a:solidFill>
                <a:latin typeface="楷体_GB2312" pitchFamily="49" charset="-122"/>
                <a:ea typeface="楷体_GB2312" pitchFamily="49" charset="-122"/>
              </a:rPr>
              <a:t>H</a:t>
            </a:r>
            <a:r>
              <a:rPr kumimoji="1" lang="zh-CN" altLang="en-US" sz="2800" b="1" dirty="0">
                <a:solidFill>
                  <a:srgbClr val="FF0000"/>
                </a:solidFill>
                <a:latin typeface="楷体_GB2312" pitchFamily="49" charset="-122"/>
                <a:ea typeface="楷体_GB2312" pitchFamily="49" charset="-122"/>
              </a:rPr>
              <a:t>改变符号，但绝对值不变</a:t>
            </a:r>
          </a:p>
        </p:txBody>
      </p:sp>
    </p:spTree>
    <p:extLst>
      <p:ext uri="{BB962C8B-B14F-4D97-AF65-F5344CB8AC3E}">
        <p14:creationId xmlns:p14="http://schemas.microsoft.com/office/powerpoint/2010/main" val="186451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utoUpdateAnimBg="0"/>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引言</a:t>
            </a:r>
          </a:p>
        </p:txBody>
      </p:sp>
      <p:sp>
        <p:nvSpPr>
          <p:cNvPr id="4" name="TextBox 9"/>
          <p:cNvSpPr txBox="1"/>
          <p:nvPr/>
        </p:nvSpPr>
        <p:spPr>
          <a:xfrm>
            <a:off x="454174" y="1988840"/>
            <a:ext cx="8075240" cy="2308225"/>
          </a:xfrm>
          <a:prstGeom prst="rect">
            <a:avLst/>
          </a:prstGeom>
          <a:noFill/>
        </p:spPr>
        <p:txBody>
          <a:bodyPr wrap="square">
            <a:spAutoFit/>
          </a:bodyPr>
          <a:lstStyle/>
          <a:p>
            <a:pPr algn="just">
              <a:lnSpc>
                <a:spcPct val="150000"/>
              </a:lnSpc>
              <a:spcAft>
                <a:spcPts val="0"/>
              </a:spcAft>
              <a:defRPr/>
            </a:pPr>
            <a:r>
              <a:rPr lang="zh-CN" sz="2400" b="1" kern="100" dirty="0">
                <a:solidFill>
                  <a:srgbClr val="0033CC"/>
                </a:solidFill>
                <a:latin typeface="+mj-lt"/>
                <a:cs typeface="Times New Roman"/>
              </a:rPr>
              <a:t>一、化学反应过程中能量变化的表现形式</a:t>
            </a:r>
            <a:endParaRPr lang="zh-CN" sz="2400" kern="100" dirty="0">
              <a:solidFill>
                <a:srgbClr val="0033CC"/>
              </a:solidFill>
              <a:latin typeface="+mj-lt"/>
              <a:cs typeface="Courier New"/>
            </a:endParaRPr>
          </a:p>
          <a:p>
            <a:pPr>
              <a:lnSpc>
                <a:spcPct val="150000"/>
              </a:lnSpc>
              <a:defRPr/>
            </a:pPr>
            <a:r>
              <a:rPr lang="en-US" sz="2400" b="1" kern="100" dirty="0">
                <a:latin typeface="+mj-lt"/>
                <a:ea typeface="宋体"/>
              </a:rPr>
              <a:t>1</a:t>
            </a:r>
            <a:r>
              <a:rPr lang="zh-CN" sz="2400" b="1" kern="100" dirty="0">
                <a:latin typeface="+mj-lt"/>
                <a:ea typeface="宋体"/>
                <a:cs typeface="Times New Roman"/>
              </a:rPr>
              <a:t>．化学反应过程中，不仅有物质的变化，还有能量的变化。这种能量的变化常以</a:t>
            </a:r>
            <a:r>
              <a:rPr lang="en-US" altLang="zh-CN" sz="2400" b="1" u="sng" kern="100" dirty="0" smtClean="0">
                <a:latin typeface="+mj-lt"/>
                <a:ea typeface="宋体"/>
                <a:cs typeface="Times New Roman"/>
              </a:rPr>
              <a:t>__  _</a:t>
            </a:r>
            <a:r>
              <a:rPr lang="en-US" altLang="zh-CN" sz="2400" b="1" kern="100" dirty="0" smtClean="0">
                <a:latin typeface="+mj-lt"/>
                <a:ea typeface="宋体"/>
                <a:cs typeface="Times New Roman"/>
              </a:rPr>
              <a:t>_</a:t>
            </a:r>
            <a:r>
              <a:rPr lang="zh-CN" sz="2400" b="1" kern="100" dirty="0">
                <a:latin typeface="+mj-lt"/>
                <a:ea typeface="宋体"/>
                <a:cs typeface="Times New Roman"/>
              </a:rPr>
              <a:t>、</a:t>
            </a:r>
            <a:r>
              <a:rPr lang="en-US" altLang="zh-CN" sz="2400" b="1" kern="100" dirty="0">
                <a:latin typeface="+mj-lt"/>
                <a:ea typeface="宋体"/>
                <a:cs typeface="Times New Roman"/>
              </a:rPr>
              <a:t>_______</a:t>
            </a:r>
            <a:r>
              <a:rPr lang="zh-CN" sz="2400" b="1" kern="100" dirty="0">
                <a:latin typeface="+mj-lt"/>
                <a:ea typeface="宋体"/>
                <a:cs typeface="Times New Roman"/>
              </a:rPr>
              <a:t>、</a:t>
            </a:r>
            <a:r>
              <a:rPr lang="en-US" altLang="zh-CN" sz="2400" b="1" kern="100" dirty="0">
                <a:latin typeface="+mj-lt"/>
                <a:ea typeface="宋体"/>
                <a:cs typeface="Times New Roman"/>
              </a:rPr>
              <a:t>_______</a:t>
            </a:r>
            <a:r>
              <a:rPr lang="zh-CN" sz="2400" b="1" kern="100" dirty="0">
                <a:latin typeface="+mj-lt"/>
                <a:ea typeface="宋体"/>
                <a:cs typeface="Times New Roman"/>
              </a:rPr>
              <a:t>等形式表现出来。</a:t>
            </a:r>
            <a:endParaRPr lang="zh-CN" altLang="en-US" sz="2400" b="1" dirty="0">
              <a:latin typeface="+mj-lt"/>
            </a:endParaRPr>
          </a:p>
        </p:txBody>
      </p:sp>
      <p:sp>
        <p:nvSpPr>
          <p:cNvPr id="5" name="矩形 4"/>
          <p:cNvSpPr/>
          <p:nvPr/>
        </p:nvSpPr>
        <p:spPr>
          <a:xfrm>
            <a:off x="3350965" y="3138761"/>
            <a:ext cx="1539875" cy="461962"/>
          </a:xfrm>
          <a:prstGeom prst="rect">
            <a:avLst/>
          </a:prstGeom>
        </p:spPr>
        <p:txBody>
          <a:bodyPr>
            <a:spAutoFit/>
          </a:bodyPr>
          <a:lstStyle/>
          <a:p>
            <a:pPr>
              <a:defRPr/>
            </a:pPr>
            <a:r>
              <a:rPr lang="zh-CN" altLang="en-US" sz="2400" b="1" kern="100" dirty="0">
                <a:solidFill>
                  <a:srgbClr val="FF0000"/>
                </a:solidFill>
                <a:latin typeface="Times New Roman"/>
                <a:ea typeface="宋体"/>
                <a:cs typeface="Times New Roman"/>
              </a:rPr>
              <a:t>热能</a:t>
            </a:r>
            <a:endParaRPr lang="zh-CN" altLang="en-US" dirty="0"/>
          </a:p>
        </p:txBody>
      </p:sp>
      <p:sp>
        <p:nvSpPr>
          <p:cNvPr id="6" name="矩形 5"/>
          <p:cNvSpPr/>
          <p:nvPr/>
        </p:nvSpPr>
        <p:spPr>
          <a:xfrm>
            <a:off x="4791125" y="3138760"/>
            <a:ext cx="1539875" cy="461963"/>
          </a:xfrm>
          <a:prstGeom prst="rect">
            <a:avLst/>
          </a:prstGeom>
        </p:spPr>
        <p:txBody>
          <a:bodyPr>
            <a:spAutoFit/>
          </a:bodyPr>
          <a:lstStyle/>
          <a:p>
            <a:pPr>
              <a:defRPr/>
            </a:pPr>
            <a:r>
              <a:rPr lang="zh-CN" altLang="en-US" sz="2400" b="1" kern="100" dirty="0">
                <a:solidFill>
                  <a:srgbClr val="FF0000"/>
                </a:solidFill>
                <a:ea typeface="宋体"/>
                <a:cs typeface="Times New Roman"/>
              </a:rPr>
              <a:t>电能</a:t>
            </a:r>
            <a:endParaRPr lang="zh-CN" altLang="en-US" dirty="0"/>
          </a:p>
        </p:txBody>
      </p:sp>
      <p:sp>
        <p:nvSpPr>
          <p:cNvPr id="7" name="矩形 6"/>
          <p:cNvSpPr/>
          <p:nvPr/>
        </p:nvSpPr>
        <p:spPr>
          <a:xfrm>
            <a:off x="6365305" y="3138760"/>
            <a:ext cx="1539875" cy="461963"/>
          </a:xfrm>
          <a:prstGeom prst="rect">
            <a:avLst/>
          </a:prstGeom>
        </p:spPr>
        <p:txBody>
          <a:bodyPr>
            <a:spAutoFit/>
          </a:bodyPr>
          <a:lstStyle/>
          <a:p>
            <a:pPr>
              <a:defRPr/>
            </a:pPr>
            <a:r>
              <a:rPr lang="zh-CN" altLang="en-US" sz="2400" b="1" kern="100" dirty="0">
                <a:solidFill>
                  <a:srgbClr val="FF0000"/>
                </a:solidFill>
                <a:ea typeface="宋体"/>
                <a:cs typeface="Times New Roman"/>
              </a:rPr>
              <a:t>光能</a:t>
            </a:r>
            <a:endParaRPr lang="zh-CN" altLang="en-US" dirty="0"/>
          </a:p>
        </p:txBody>
      </p:sp>
      <p:sp>
        <p:nvSpPr>
          <p:cNvPr id="8" name="内容占位符 1"/>
          <p:cNvSpPr>
            <a:spLocks noGrp="1"/>
          </p:cNvSpPr>
          <p:nvPr>
            <p:ph sz="quarter" idx="4294967295"/>
          </p:nvPr>
        </p:nvSpPr>
        <p:spPr>
          <a:xfrm>
            <a:off x="488106" y="4149080"/>
            <a:ext cx="8404373" cy="4535487"/>
          </a:xfrm>
        </p:spPr>
        <p:txBody>
          <a:bodyPr/>
          <a:lstStyle/>
          <a:p>
            <a:pPr marL="0" indent="0" algn="just">
              <a:lnSpc>
                <a:spcPct val="150000"/>
              </a:lnSpc>
              <a:buFontTx/>
              <a:buNone/>
            </a:pPr>
            <a:r>
              <a:rPr lang="en-US" altLang="zh-CN" sz="2400" b="1" dirty="0">
                <a:cs typeface="Courier New" panose="02070309020205020404" pitchFamily="49" charset="0"/>
              </a:rPr>
              <a:t>2</a:t>
            </a:r>
            <a:r>
              <a:rPr lang="zh-CN" altLang="en-US" sz="2400" b="1" dirty="0" smtClean="0">
                <a:cs typeface="Times New Roman" panose="02020603050405020304" pitchFamily="18" charset="0"/>
              </a:rPr>
              <a:t>．当化学反应</a:t>
            </a:r>
            <a:r>
              <a:rPr lang="zh-CN" altLang="en-US" sz="2400" b="1" dirty="0">
                <a:cs typeface="Times New Roman" panose="02020603050405020304" pitchFamily="18" charset="0"/>
              </a:rPr>
              <a:t>中的</a:t>
            </a:r>
            <a:r>
              <a:rPr lang="zh-CN" altLang="en-US" sz="2400" b="1" dirty="0" smtClean="0">
                <a:cs typeface="Times New Roman" panose="02020603050405020304" pitchFamily="18" charset="0"/>
              </a:rPr>
              <a:t>能量以</a:t>
            </a:r>
            <a:r>
              <a:rPr lang="zh-CN" altLang="en-US" sz="2400" b="1" dirty="0" smtClean="0">
                <a:solidFill>
                  <a:srgbClr val="FF0000"/>
                </a:solidFill>
                <a:cs typeface="Times New Roman" panose="02020603050405020304" pitchFamily="18" charset="0"/>
              </a:rPr>
              <a:t>热</a:t>
            </a:r>
            <a:r>
              <a:rPr lang="zh-CN" altLang="en-US" sz="2400" b="1" dirty="0" smtClean="0">
                <a:cs typeface="Times New Roman" panose="02020603050405020304" pitchFamily="18" charset="0"/>
              </a:rPr>
              <a:t>的形式变化，可根据过程</a:t>
            </a:r>
            <a:r>
              <a:rPr lang="zh-CN" altLang="en-US" sz="2400" b="1" dirty="0">
                <a:cs typeface="Times New Roman" panose="02020603050405020304" pitchFamily="18" charset="0"/>
              </a:rPr>
              <a:t>中放热或吸热为标准划分，分为</a:t>
            </a:r>
            <a:r>
              <a:rPr lang="zh-CN" altLang="en-US" sz="2400" b="1" dirty="0">
                <a:solidFill>
                  <a:srgbClr val="FF0000"/>
                </a:solidFill>
                <a:cs typeface="Times New Roman" panose="02020603050405020304" pitchFamily="18" charset="0"/>
              </a:rPr>
              <a:t>放热反应</a:t>
            </a:r>
            <a:r>
              <a:rPr lang="zh-CN" altLang="en-US" sz="2400" b="1" dirty="0">
                <a:cs typeface="Times New Roman" panose="02020603050405020304" pitchFamily="18" charset="0"/>
              </a:rPr>
              <a:t>和</a:t>
            </a:r>
            <a:r>
              <a:rPr lang="zh-CN" altLang="en-US" sz="2400" b="1" dirty="0">
                <a:solidFill>
                  <a:srgbClr val="FF0000"/>
                </a:solidFill>
                <a:cs typeface="Times New Roman" panose="02020603050405020304" pitchFamily="18" charset="0"/>
              </a:rPr>
              <a:t>吸热反应</a:t>
            </a:r>
            <a:r>
              <a:rPr lang="zh-CN" altLang="en-US" sz="2400" b="1" dirty="0">
                <a:cs typeface="Times New Roman" panose="02020603050405020304" pitchFamily="18" charset="0"/>
              </a:rPr>
              <a:t>两种类型</a:t>
            </a:r>
            <a:r>
              <a:rPr lang="zh-CN" altLang="en-US" sz="2400" b="1" dirty="0" smtClean="0">
                <a:cs typeface="Times New Roman" panose="02020603050405020304" pitchFamily="18" charset="0"/>
              </a:rPr>
              <a:t>。</a:t>
            </a:r>
            <a:endParaRPr lang="zh-CN" altLang="en-US" sz="2400" b="1" dirty="0">
              <a:latin typeface="宋体" panose="02010600030101010101" pitchFamily="2" charset="-122"/>
              <a:cs typeface="Courier New" panose="02070309020205020404" pitchFamily="49" charset="0"/>
            </a:endParaRPr>
          </a:p>
          <a:p>
            <a:pPr marL="0" indent="0">
              <a:lnSpc>
                <a:spcPct val="150000"/>
              </a:lnSpc>
              <a:buFontTx/>
              <a:buNone/>
            </a:pPr>
            <a:endParaRPr lang="zh-CN" altLang="en-US" sz="2400" b="1" dirty="0"/>
          </a:p>
        </p:txBody>
      </p:sp>
      <p:sp>
        <p:nvSpPr>
          <p:cNvPr id="9" name="Text Box 2"/>
          <p:cNvSpPr txBox="1">
            <a:spLocks noChangeArrowheads="1"/>
          </p:cNvSpPr>
          <p:nvPr/>
        </p:nvSpPr>
        <p:spPr bwMode="auto">
          <a:xfrm>
            <a:off x="464517" y="5373216"/>
            <a:ext cx="8472237"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pPr>
            <a:r>
              <a:rPr lang="en-US" altLang="zh-CN" sz="2400" b="1" dirty="0" smtClean="0">
                <a:latin typeface="+mn-lt"/>
                <a:ea typeface="+mn-ea"/>
                <a:cs typeface="Times New Roman" panose="02020603050405020304" pitchFamily="18" charset="0"/>
              </a:rPr>
              <a:t>3.</a:t>
            </a:r>
            <a:r>
              <a:rPr lang="zh-CN" altLang="en-US" sz="2400" b="1" dirty="0" smtClean="0">
                <a:latin typeface="+mn-lt"/>
                <a:ea typeface="+mn-ea"/>
                <a:cs typeface="Times New Roman" panose="02020603050405020304" pitchFamily="18" charset="0"/>
              </a:rPr>
              <a:t>能量</a:t>
            </a:r>
            <a:r>
              <a:rPr lang="zh-CN" altLang="en-US" sz="2400" b="1" dirty="0">
                <a:latin typeface="+mn-lt"/>
                <a:ea typeface="+mn-ea"/>
                <a:cs typeface="Times New Roman" panose="02020603050405020304" pitchFamily="18" charset="0"/>
              </a:rPr>
              <a:t>的释放或吸收是以发生变化的</a:t>
            </a:r>
            <a:r>
              <a:rPr lang="zh-CN" altLang="en-US" sz="2400" b="1" dirty="0" smtClean="0">
                <a:solidFill>
                  <a:srgbClr val="FF0000"/>
                </a:solidFill>
                <a:latin typeface="+mn-lt"/>
                <a:ea typeface="+mn-ea"/>
                <a:cs typeface="Times New Roman" panose="02020603050405020304" pitchFamily="18" charset="0"/>
              </a:rPr>
              <a:t>物质为</a:t>
            </a:r>
            <a:r>
              <a:rPr lang="zh-CN" altLang="en-US" sz="2400" b="1" dirty="0">
                <a:solidFill>
                  <a:srgbClr val="FF0000"/>
                </a:solidFill>
                <a:latin typeface="+mn-lt"/>
                <a:ea typeface="+mn-ea"/>
                <a:cs typeface="Times New Roman" panose="02020603050405020304" pitchFamily="18" charset="0"/>
              </a:rPr>
              <a:t>基础</a:t>
            </a:r>
            <a:r>
              <a:rPr lang="zh-CN" altLang="en-US" sz="2400" b="1" dirty="0" smtClean="0">
                <a:latin typeface="+mn-lt"/>
                <a:ea typeface="+mn-ea"/>
                <a:cs typeface="Times New Roman" panose="02020603050405020304" pitchFamily="18" charset="0"/>
              </a:rPr>
              <a:t>，能量</a:t>
            </a:r>
            <a:r>
              <a:rPr lang="zh-CN" altLang="en-US" sz="2400" b="1" dirty="0">
                <a:latin typeface="+mn-lt"/>
                <a:ea typeface="+mn-ea"/>
                <a:cs typeface="Times New Roman" panose="02020603050405020304" pitchFamily="18" charset="0"/>
              </a:rPr>
              <a:t>的多少则以反应物和产物的</a:t>
            </a:r>
            <a:r>
              <a:rPr lang="zh-CN" altLang="en-US" sz="2400" b="1" dirty="0">
                <a:solidFill>
                  <a:srgbClr val="FF0000"/>
                </a:solidFill>
                <a:latin typeface="+mn-lt"/>
                <a:ea typeface="+mn-ea"/>
                <a:cs typeface="Times New Roman" panose="02020603050405020304" pitchFamily="18" charset="0"/>
              </a:rPr>
              <a:t>质量</a:t>
            </a:r>
            <a:r>
              <a:rPr lang="zh-CN" altLang="en-US" sz="2400" b="1" dirty="0" smtClean="0">
                <a:latin typeface="+mn-lt"/>
                <a:ea typeface="+mn-ea"/>
                <a:cs typeface="Times New Roman" panose="02020603050405020304" pitchFamily="18" charset="0"/>
              </a:rPr>
              <a:t>为基础。</a:t>
            </a:r>
            <a:endParaRPr kumimoji="1" lang="zh-CN" altLang="en-US" sz="3600" b="1" dirty="0">
              <a:solidFill>
                <a:srgbClr val="0000FF"/>
              </a:solidFill>
              <a:latin typeface="Tahoma" panose="020B0604030504040204" pitchFamily="34" charset="0"/>
            </a:endParaRPr>
          </a:p>
        </p:txBody>
      </p:sp>
    </p:spTree>
    <p:extLst>
      <p:ext uri="{BB962C8B-B14F-4D97-AF65-F5344CB8AC3E}">
        <p14:creationId xmlns:p14="http://schemas.microsoft.com/office/powerpoint/2010/main" val="473590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7"/>
          <p:cNvSpPr txBox="1">
            <a:spLocks noChangeArrowheads="1"/>
          </p:cNvSpPr>
          <p:nvPr/>
        </p:nvSpPr>
        <p:spPr bwMode="auto">
          <a:xfrm>
            <a:off x="244395" y="1359932"/>
            <a:ext cx="8443942" cy="461665"/>
          </a:xfrm>
          <a:prstGeom prst="rect">
            <a:avLst/>
          </a:prstGeom>
          <a:noFill/>
          <a:ln w="9525">
            <a:noFill/>
            <a:miter lim="800000"/>
            <a:headEnd/>
            <a:tailEnd/>
          </a:ln>
        </p:spPr>
        <p:txBody>
          <a:bodyPr wrap="square">
            <a:spAutoFit/>
          </a:bodyPr>
          <a:lstStyle/>
          <a:p>
            <a:pPr fontAlgn="base">
              <a:spcBef>
                <a:spcPct val="50000"/>
              </a:spcBef>
              <a:spcAft>
                <a:spcPct val="0"/>
              </a:spcAft>
            </a:pPr>
            <a:r>
              <a:rPr kumimoji="1" lang="zh-CN" altLang="en-US" sz="2400" b="1" dirty="0">
                <a:solidFill>
                  <a:prstClr val="black"/>
                </a:solidFill>
                <a:latin typeface="宋体" pitchFamily="2" charset="-122"/>
                <a:ea typeface="宋体" pitchFamily="2" charset="-122"/>
              </a:rPr>
              <a:t>（</a:t>
            </a:r>
            <a:r>
              <a:rPr kumimoji="1" lang="en-US" altLang="zh-CN" sz="2400" b="1" dirty="0">
                <a:solidFill>
                  <a:prstClr val="black"/>
                </a:solidFill>
                <a:latin typeface="宋体" pitchFamily="2" charset="-122"/>
                <a:ea typeface="宋体" pitchFamily="2" charset="-122"/>
              </a:rPr>
              <a:t>1</a:t>
            </a:r>
            <a:r>
              <a:rPr kumimoji="1" lang="zh-CN" altLang="en-US" sz="2400" b="1" dirty="0" smtClean="0">
                <a:solidFill>
                  <a:prstClr val="black"/>
                </a:solidFill>
                <a:latin typeface="宋体" pitchFamily="2" charset="-122"/>
                <a:ea typeface="宋体" pitchFamily="2" charset="-122"/>
              </a:rPr>
              <a:t>）为什么</a:t>
            </a:r>
            <a:r>
              <a:rPr kumimoji="1" lang="zh-CN" altLang="en-US" sz="2400" b="1" dirty="0">
                <a:solidFill>
                  <a:prstClr val="black"/>
                </a:solidFill>
                <a:latin typeface="宋体" pitchFamily="2" charset="-122"/>
                <a:ea typeface="宋体" pitchFamily="2" charset="-122"/>
              </a:rPr>
              <a:t>在热化学反应方程式中通常可不表明反应条件？</a:t>
            </a:r>
          </a:p>
        </p:txBody>
      </p:sp>
      <p:sp>
        <p:nvSpPr>
          <p:cNvPr id="9" name="Text Box 27"/>
          <p:cNvSpPr txBox="1">
            <a:spLocks noChangeArrowheads="1"/>
          </p:cNvSpPr>
          <p:nvPr/>
        </p:nvSpPr>
        <p:spPr bwMode="auto">
          <a:xfrm>
            <a:off x="428535" y="1988840"/>
            <a:ext cx="8643997" cy="984885"/>
          </a:xfrm>
          <a:prstGeom prst="rect">
            <a:avLst/>
          </a:prstGeom>
          <a:noFill/>
          <a:ln w="38100">
            <a:noFill/>
            <a:miter lim="800000"/>
            <a:headEnd/>
            <a:tailEnd/>
          </a:ln>
        </p:spPr>
        <p:txBody>
          <a:bodyPr wrap="square">
            <a:spAutoFit/>
          </a:bodyPr>
          <a:lstStyle/>
          <a:p>
            <a:pPr fontAlgn="base">
              <a:spcBef>
                <a:spcPct val="0"/>
              </a:spcBef>
              <a:spcAft>
                <a:spcPts val="1200"/>
              </a:spcAft>
            </a:pPr>
            <a:r>
              <a:rPr kumimoji="1" lang="en-US" altLang="zh-CN" sz="2400" b="1" dirty="0">
                <a:solidFill>
                  <a:srgbClr val="FF0000"/>
                </a:solidFill>
                <a:latin typeface="宋体" pitchFamily="2" charset="-122"/>
                <a:ea typeface="宋体" pitchFamily="2" charset="-122"/>
              </a:rPr>
              <a:t>.</a:t>
            </a:r>
            <a:r>
              <a:rPr kumimoji="1" lang="zh-CN" altLang="en-US" sz="2400" b="1" dirty="0">
                <a:solidFill>
                  <a:srgbClr val="FF0000"/>
                </a:solidFill>
                <a:latin typeface="宋体" pitchFamily="2" charset="-122"/>
                <a:ea typeface="宋体" pitchFamily="2" charset="-122"/>
              </a:rPr>
              <a:t>热化学方程式还可以表示理论可进行实际难进行的化学反应；</a:t>
            </a:r>
            <a:endParaRPr kumimoji="1" lang="en-US" altLang="zh-CN" sz="2400" b="1" dirty="0">
              <a:solidFill>
                <a:srgbClr val="FF0000"/>
              </a:solidFill>
              <a:latin typeface="宋体" pitchFamily="2" charset="-122"/>
              <a:ea typeface="宋体" pitchFamily="2" charset="-122"/>
            </a:endParaRPr>
          </a:p>
          <a:p>
            <a:pPr fontAlgn="base">
              <a:spcBef>
                <a:spcPct val="0"/>
              </a:spcBef>
              <a:spcAft>
                <a:spcPts val="1200"/>
              </a:spcAft>
            </a:pPr>
            <a:r>
              <a:rPr kumimoji="1" lang="en-US" altLang="zh-CN" sz="2400" b="1" dirty="0">
                <a:solidFill>
                  <a:srgbClr val="FF0000"/>
                </a:solidFill>
                <a:latin typeface="宋体" pitchFamily="2" charset="-122"/>
                <a:ea typeface="宋体" pitchFamily="2" charset="-122"/>
              </a:rPr>
              <a:t>.</a:t>
            </a:r>
            <a:r>
              <a:rPr kumimoji="1" lang="zh-CN" altLang="en-US" sz="2400" b="1" dirty="0">
                <a:solidFill>
                  <a:srgbClr val="FF0000"/>
                </a:solidFill>
                <a:latin typeface="宋体" pitchFamily="2" charset="-122"/>
                <a:ea typeface="宋体" pitchFamily="2" charset="-122"/>
              </a:rPr>
              <a:t>并且其反应热是指理论上完全反应所放出或吸收的热量</a:t>
            </a:r>
            <a:endParaRPr kumimoji="1" lang="en-US" altLang="zh-CN" sz="2400" b="1" dirty="0">
              <a:solidFill>
                <a:srgbClr val="FFFFFF"/>
              </a:solidFill>
              <a:latin typeface="宋体" pitchFamily="2" charset="-122"/>
              <a:ea typeface="宋体" pitchFamily="2" charset="-122"/>
            </a:endParaRPr>
          </a:p>
        </p:txBody>
      </p:sp>
      <p:sp>
        <p:nvSpPr>
          <p:cNvPr id="4" name="Rectangle 2"/>
          <p:cNvSpPr>
            <a:spLocks noChangeArrowheads="1"/>
          </p:cNvSpPr>
          <p:nvPr/>
        </p:nvSpPr>
        <p:spPr bwMode="auto">
          <a:xfrm>
            <a:off x="142844" y="3140968"/>
            <a:ext cx="8929688" cy="2143140"/>
          </a:xfrm>
          <a:prstGeom prst="rect">
            <a:avLst/>
          </a:prstGeom>
          <a:noFill/>
          <a:ln w="9525">
            <a:noFill/>
            <a:miter lim="800000"/>
            <a:headEnd/>
            <a:tailEnd/>
          </a:ln>
        </p:spPr>
        <p:txBody>
          <a:bodyPr/>
          <a:lstStyle/>
          <a:p>
            <a:pPr fontAlgn="base">
              <a:spcBef>
                <a:spcPct val="20000"/>
              </a:spcBef>
              <a:spcAft>
                <a:spcPct val="0"/>
              </a:spcAft>
              <a:buClr>
                <a:srgbClr val="808000"/>
              </a:buClr>
            </a:pPr>
            <a:r>
              <a:rPr kumimoji="1" lang="en-US" altLang="zh-CN" sz="2400" b="1" dirty="0">
                <a:solidFill>
                  <a:prstClr val="black"/>
                </a:solidFill>
                <a:latin typeface="宋体" pitchFamily="2" charset="-122"/>
                <a:ea typeface="宋体" pitchFamily="2" charset="-122"/>
              </a:rPr>
              <a:t> </a:t>
            </a:r>
            <a:r>
              <a:rPr kumimoji="1" lang="zh-CN" altLang="en-US" sz="2400" b="1" dirty="0">
                <a:solidFill>
                  <a:prstClr val="black"/>
                </a:solidFill>
                <a:latin typeface="宋体" pitchFamily="2" charset="-122"/>
                <a:ea typeface="宋体" pitchFamily="2" charset="-122"/>
              </a:rPr>
              <a:t>（</a:t>
            </a:r>
            <a:r>
              <a:rPr kumimoji="1" lang="en-US" altLang="zh-CN" sz="2400" b="1" dirty="0">
                <a:solidFill>
                  <a:prstClr val="black"/>
                </a:solidFill>
                <a:latin typeface="宋体" pitchFamily="2" charset="-122"/>
                <a:ea typeface="宋体" pitchFamily="2" charset="-122"/>
              </a:rPr>
              <a:t>2</a:t>
            </a:r>
            <a:r>
              <a:rPr kumimoji="1" lang="zh-CN" altLang="en-US" sz="2400" b="1" dirty="0" smtClean="0">
                <a:solidFill>
                  <a:prstClr val="black"/>
                </a:solidFill>
                <a:latin typeface="宋体" pitchFamily="2" charset="-122"/>
                <a:ea typeface="宋体" pitchFamily="2" charset="-122"/>
              </a:rPr>
              <a:t>）可逆反应的反应热的理解：</a:t>
            </a:r>
            <a:endParaRPr kumimoji="1" lang="en-US" altLang="zh-CN" sz="2400" b="1" dirty="0" smtClean="0">
              <a:solidFill>
                <a:prstClr val="black"/>
              </a:solidFill>
              <a:latin typeface="宋体" pitchFamily="2" charset="-122"/>
              <a:ea typeface="宋体" pitchFamily="2" charset="-122"/>
            </a:endParaRPr>
          </a:p>
          <a:p>
            <a:pPr fontAlgn="base">
              <a:spcBef>
                <a:spcPct val="20000"/>
              </a:spcBef>
              <a:spcAft>
                <a:spcPct val="0"/>
              </a:spcAft>
              <a:buClr>
                <a:srgbClr val="808000"/>
              </a:buClr>
            </a:pPr>
            <a:r>
              <a:rPr kumimoji="1" lang="en-US" altLang="zh-CN" sz="2400" b="1" dirty="0" smtClean="0">
                <a:solidFill>
                  <a:prstClr val="black"/>
                </a:solidFill>
                <a:latin typeface="宋体" pitchFamily="2" charset="-122"/>
                <a:ea typeface="宋体" pitchFamily="2" charset="-122"/>
              </a:rPr>
              <a:t>        N</a:t>
            </a:r>
            <a:r>
              <a:rPr kumimoji="1" lang="en-US" altLang="zh-CN" sz="2400" b="1" baseline="-25000" dirty="0" smtClean="0">
                <a:solidFill>
                  <a:prstClr val="black"/>
                </a:solidFill>
                <a:latin typeface="宋体" pitchFamily="2" charset="-122"/>
                <a:ea typeface="宋体" pitchFamily="2" charset="-122"/>
              </a:rPr>
              <a:t>2</a:t>
            </a:r>
            <a:r>
              <a:rPr kumimoji="1" lang="en-US" altLang="zh-CN" sz="2400" b="1" dirty="0" smtClean="0">
                <a:solidFill>
                  <a:prstClr val="black"/>
                </a:solidFill>
                <a:latin typeface="宋体" pitchFamily="2" charset="-122"/>
                <a:ea typeface="宋体" pitchFamily="2" charset="-122"/>
              </a:rPr>
              <a:t>(g</a:t>
            </a:r>
            <a:r>
              <a:rPr kumimoji="1" lang="en-US" altLang="zh-CN" sz="2400" b="1" dirty="0">
                <a:solidFill>
                  <a:prstClr val="black"/>
                </a:solidFill>
                <a:latin typeface="宋体" pitchFamily="2" charset="-122"/>
                <a:ea typeface="宋体" pitchFamily="2" charset="-122"/>
              </a:rPr>
              <a:t>)+3H</a:t>
            </a:r>
            <a:r>
              <a:rPr kumimoji="1" lang="en-US" altLang="zh-CN" sz="2400" b="1" baseline="-25000" dirty="0">
                <a:solidFill>
                  <a:prstClr val="black"/>
                </a:solidFill>
                <a:latin typeface="宋体" pitchFamily="2" charset="-122"/>
                <a:ea typeface="宋体" pitchFamily="2" charset="-122"/>
              </a:rPr>
              <a:t>2</a:t>
            </a:r>
            <a:r>
              <a:rPr kumimoji="1" lang="en-US" altLang="zh-CN" sz="2400" b="1" dirty="0">
                <a:solidFill>
                  <a:prstClr val="black"/>
                </a:solidFill>
                <a:latin typeface="宋体" pitchFamily="2" charset="-122"/>
                <a:ea typeface="宋体" pitchFamily="2" charset="-122"/>
              </a:rPr>
              <a:t>(g)=2NH</a:t>
            </a:r>
            <a:r>
              <a:rPr kumimoji="1" lang="en-US" altLang="zh-CN" sz="2400" b="1" baseline="-25000" dirty="0">
                <a:solidFill>
                  <a:prstClr val="black"/>
                </a:solidFill>
                <a:latin typeface="宋体" pitchFamily="2" charset="-122"/>
                <a:ea typeface="宋体" pitchFamily="2" charset="-122"/>
              </a:rPr>
              <a:t>3</a:t>
            </a:r>
            <a:r>
              <a:rPr kumimoji="1" lang="en-US" altLang="zh-CN" sz="2400" b="1" dirty="0">
                <a:solidFill>
                  <a:prstClr val="black"/>
                </a:solidFill>
                <a:latin typeface="宋体" pitchFamily="2" charset="-122"/>
                <a:ea typeface="宋体" pitchFamily="2" charset="-122"/>
              </a:rPr>
              <a:t>(g);△</a:t>
            </a:r>
            <a:r>
              <a:rPr kumimoji="1" lang="en-US" altLang="zh-CN" sz="2400" b="1" i="1" dirty="0">
                <a:solidFill>
                  <a:prstClr val="black"/>
                </a:solidFill>
                <a:latin typeface="宋体" pitchFamily="2" charset="-122"/>
                <a:ea typeface="宋体" pitchFamily="2" charset="-122"/>
              </a:rPr>
              <a:t>H </a:t>
            </a:r>
            <a:r>
              <a:rPr kumimoji="1" lang="en-US" altLang="zh-CN" sz="2400" b="1" dirty="0">
                <a:solidFill>
                  <a:prstClr val="black"/>
                </a:solidFill>
                <a:latin typeface="宋体" pitchFamily="2" charset="-122"/>
                <a:ea typeface="宋体" pitchFamily="2" charset="-122"/>
              </a:rPr>
              <a:t>= -92.38kJ/mol</a:t>
            </a:r>
            <a:r>
              <a:rPr kumimoji="1" lang="zh-CN" altLang="en-US" sz="2400" b="1" dirty="0">
                <a:solidFill>
                  <a:prstClr val="black"/>
                </a:solidFill>
                <a:latin typeface="宋体" pitchFamily="2" charset="-122"/>
                <a:ea typeface="宋体" pitchFamily="2" charset="-122"/>
              </a:rPr>
              <a:t>。</a:t>
            </a:r>
          </a:p>
          <a:p>
            <a:pPr fontAlgn="base">
              <a:spcBef>
                <a:spcPct val="20000"/>
              </a:spcBef>
              <a:spcAft>
                <a:spcPct val="0"/>
              </a:spcAft>
              <a:buClr>
                <a:srgbClr val="808000"/>
              </a:buClr>
            </a:pPr>
            <a:r>
              <a:rPr kumimoji="1" lang="zh-CN" altLang="en-US" sz="2400" b="1" dirty="0">
                <a:solidFill>
                  <a:prstClr val="black"/>
                </a:solidFill>
                <a:latin typeface="宋体" pitchFamily="2" charset="-122"/>
                <a:ea typeface="宋体" pitchFamily="2" charset="-122"/>
              </a:rPr>
              <a:t>  在该温度下，取</a:t>
            </a:r>
            <a:r>
              <a:rPr kumimoji="1" lang="en-US" altLang="zh-CN" sz="2400" b="1" dirty="0">
                <a:solidFill>
                  <a:prstClr val="black"/>
                </a:solidFill>
                <a:latin typeface="宋体" pitchFamily="2" charset="-122"/>
                <a:ea typeface="宋体" pitchFamily="2" charset="-122"/>
              </a:rPr>
              <a:t>1 mol N</a:t>
            </a:r>
            <a:r>
              <a:rPr kumimoji="1" lang="en-US" altLang="zh-CN" sz="2400" b="1" baseline="-25000" dirty="0">
                <a:solidFill>
                  <a:prstClr val="black"/>
                </a:solidFill>
                <a:latin typeface="宋体" pitchFamily="2" charset="-122"/>
                <a:ea typeface="宋体" pitchFamily="2" charset="-122"/>
              </a:rPr>
              <a:t>2</a:t>
            </a:r>
            <a:r>
              <a:rPr kumimoji="1" lang="en-US" altLang="zh-CN" sz="2400" b="1" dirty="0">
                <a:solidFill>
                  <a:prstClr val="black"/>
                </a:solidFill>
                <a:latin typeface="宋体" pitchFamily="2" charset="-122"/>
                <a:ea typeface="宋体" pitchFamily="2" charset="-122"/>
              </a:rPr>
              <a:t>(g)</a:t>
            </a:r>
            <a:r>
              <a:rPr kumimoji="1" lang="zh-CN" altLang="en-US" sz="2400" b="1" dirty="0">
                <a:solidFill>
                  <a:prstClr val="black"/>
                </a:solidFill>
                <a:latin typeface="宋体" pitchFamily="2" charset="-122"/>
                <a:ea typeface="宋体" pitchFamily="2" charset="-122"/>
              </a:rPr>
              <a:t>和</a:t>
            </a:r>
            <a:r>
              <a:rPr kumimoji="1" lang="en-US" altLang="zh-CN" sz="2400" b="1" dirty="0">
                <a:solidFill>
                  <a:prstClr val="black"/>
                </a:solidFill>
                <a:latin typeface="宋体" pitchFamily="2" charset="-122"/>
                <a:ea typeface="宋体" pitchFamily="2" charset="-122"/>
              </a:rPr>
              <a:t>3 mol H</a:t>
            </a:r>
            <a:r>
              <a:rPr kumimoji="1" lang="en-US" altLang="zh-CN" sz="2400" b="1" baseline="-25000" dirty="0">
                <a:solidFill>
                  <a:prstClr val="black"/>
                </a:solidFill>
                <a:latin typeface="宋体" pitchFamily="2" charset="-122"/>
                <a:ea typeface="宋体" pitchFamily="2" charset="-122"/>
              </a:rPr>
              <a:t>2</a:t>
            </a:r>
            <a:r>
              <a:rPr kumimoji="1" lang="en-US" altLang="zh-CN" sz="2400" b="1" dirty="0">
                <a:solidFill>
                  <a:prstClr val="black"/>
                </a:solidFill>
                <a:latin typeface="宋体" pitchFamily="2" charset="-122"/>
                <a:ea typeface="宋体" pitchFamily="2" charset="-122"/>
              </a:rPr>
              <a:t>(g)</a:t>
            </a:r>
            <a:r>
              <a:rPr kumimoji="1" lang="zh-CN" altLang="en-US" sz="2400" b="1" dirty="0">
                <a:solidFill>
                  <a:prstClr val="black"/>
                </a:solidFill>
                <a:latin typeface="宋体" pitchFamily="2" charset="-122"/>
                <a:ea typeface="宋体" pitchFamily="2" charset="-122"/>
              </a:rPr>
              <a:t>放在一密闭容器中</a:t>
            </a:r>
            <a:r>
              <a:rPr kumimoji="1" lang="zh-CN" altLang="en-US" sz="2400" b="1" dirty="0" smtClean="0">
                <a:solidFill>
                  <a:prstClr val="black"/>
                </a:solidFill>
                <a:latin typeface="宋体" pitchFamily="2" charset="-122"/>
                <a:ea typeface="宋体" pitchFamily="2" charset="-122"/>
              </a:rPr>
              <a:t>，进行</a:t>
            </a:r>
            <a:r>
              <a:rPr kumimoji="1" lang="zh-CN" altLang="en-US" sz="2400" b="1" dirty="0">
                <a:solidFill>
                  <a:prstClr val="black"/>
                </a:solidFill>
                <a:latin typeface="宋体" pitchFamily="2" charset="-122"/>
                <a:ea typeface="宋体" pitchFamily="2" charset="-122"/>
              </a:rPr>
              <a:t>反应，测得反应放出的热量总是少于</a:t>
            </a:r>
            <a:r>
              <a:rPr kumimoji="1" lang="en-US" altLang="zh-CN" sz="2400" b="1" dirty="0">
                <a:solidFill>
                  <a:prstClr val="black"/>
                </a:solidFill>
                <a:latin typeface="宋体" pitchFamily="2" charset="-122"/>
                <a:ea typeface="宋体" pitchFamily="2" charset="-122"/>
              </a:rPr>
              <a:t>92.38kJ</a:t>
            </a:r>
            <a:r>
              <a:rPr kumimoji="1" lang="zh-CN" altLang="en-US" sz="2400" b="1" dirty="0">
                <a:solidFill>
                  <a:prstClr val="black"/>
                </a:solidFill>
                <a:latin typeface="宋体" pitchFamily="2" charset="-122"/>
                <a:ea typeface="宋体" pitchFamily="2" charset="-122"/>
              </a:rPr>
              <a:t>，其原因是什么？</a:t>
            </a:r>
          </a:p>
        </p:txBody>
      </p:sp>
      <p:sp>
        <p:nvSpPr>
          <p:cNvPr id="5" name="Text Box 3"/>
          <p:cNvSpPr txBox="1">
            <a:spLocks noChangeArrowheads="1"/>
          </p:cNvSpPr>
          <p:nvPr/>
        </p:nvSpPr>
        <p:spPr bwMode="auto">
          <a:xfrm>
            <a:off x="214282" y="4929198"/>
            <a:ext cx="8424863" cy="1200329"/>
          </a:xfrm>
          <a:prstGeom prst="rect">
            <a:avLst/>
          </a:prstGeom>
          <a:noFill/>
          <a:ln w="9525">
            <a:noFill/>
            <a:miter lim="800000"/>
            <a:headEnd/>
            <a:tailEnd/>
          </a:ln>
        </p:spPr>
        <p:txBody>
          <a:bodyPr>
            <a:spAutoFit/>
          </a:bodyPr>
          <a:lstStyle/>
          <a:p>
            <a:pPr fontAlgn="base">
              <a:spcBef>
                <a:spcPct val="50000"/>
              </a:spcBef>
              <a:spcAft>
                <a:spcPct val="0"/>
              </a:spcAft>
            </a:pPr>
            <a:r>
              <a:rPr kumimoji="1" lang="en-US" altLang="zh-CN" sz="2400" b="1" dirty="0">
                <a:solidFill>
                  <a:srgbClr val="FF66FF"/>
                </a:solidFill>
                <a:latin typeface="宋体" pitchFamily="2" charset="-122"/>
                <a:ea typeface="宋体" pitchFamily="2" charset="-122"/>
              </a:rPr>
              <a:t>    </a:t>
            </a:r>
            <a:r>
              <a:rPr kumimoji="1" lang="en-US" altLang="zh-CN" sz="2400" b="1" dirty="0">
                <a:solidFill>
                  <a:srgbClr val="FF3300"/>
                </a:solidFill>
                <a:latin typeface="宋体" pitchFamily="2" charset="-122"/>
                <a:ea typeface="宋体" pitchFamily="2" charset="-122"/>
              </a:rPr>
              <a:t>92.38kJ</a:t>
            </a:r>
            <a:r>
              <a:rPr kumimoji="1" lang="zh-CN" altLang="en-US" sz="2400" b="1" dirty="0">
                <a:solidFill>
                  <a:srgbClr val="FF3300"/>
                </a:solidFill>
                <a:latin typeface="宋体" pitchFamily="2" charset="-122"/>
                <a:ea typeface="宋体" pitchFamily="2" charset="-122"/>
              </a:rPr>
              <a:t>是理论上</a:t>
            </a:r>
            <a:r>
              <a:rPr kumimoji="1" lang="en-US" altLang="zh-CN" sz="2400" b="1" dirty="0">
                <a:solidFill>
                  <a:srgbClr val="FF3300"/>
                </a:solidFill>
                <a:latin typeface="宋体" pitchFamily="2" charset="-122"/>
                <a:ea typeface="宋体" pitchFamily="2" charset="-122"/>
              </a:rPr>
              <a:t>1mol N</a:t>
            </a:r>
            <a:r>
              <a:rPr kumimoji="1" lang="en-US" altLang="zh-CN" sz="2400" b="1" baseline="-25000" dirty="0">
                <a:solidFill>
                  <a:srgbClr val="FF3300"/>
                </a:solidFill>
                <a:latin typeface="宋体" pitchFamily="2" charset="-122"/>
                <a:ea typeface="宋体" pitchFamily="2" charset="-122"/>
              </a:rPr>
              <a:t>2</a:t>
            </a:r>
            <a:r>
              <a:rPr kumimoji="1" lang="en-US" altLang="zh-CN" sz="2400" b="1" dirty="0">
                <a:solidFill>
                  <a:srgbClr val="FF3300"/>
                </a:solidFill>
                <a:latin typeface="宋体" pitchFamily="2" charset="-122"/>
                <a:ea typeface="宋体" pitchFamily="2" charset="-122"/>
              </a:rPr>
              <a:t>(g)</a:t>
            </a:r>
            <a:r>
              <a:rPr kumimoji="1" lang="zh-CN" altLang="en-US" sz="2400" b="1" dirty="0">
                <a:solidFill>
                  <a:srgbClr val="FF3300"/>
                </a:solidFill>
                <a:latin typeface="宋体" pitchFamily="2" charset="-122"/>
                <a:ea typeface="宋体" pitchFamily="2" charset="-122"/>
              </a:rPr>
              <a:t>和</a:t>
            </a:r>
            <a:r>
              <a:rPr kumimoji="1" lang="en-US" altLang="zh-CN" sz="2400" b="1" dirty="0">
                <a:solidFill>
                  <a:srgbClr val="FF3300"/>
                </a:solidFill>
                <a:latin typeface="宋体" pitchFamily="2" charset="-122"/>
                <a:ea typeface="宋体" pitchFamily="2" charset="-122"/>
              </a:rPr>
              <a:t>3mol H</a:t>
            </a:r>
            <a:r>
              <a:rPr kumimoji="1" lang="en-US" altLang="zh-CN" sz="2400" b="1" baseline="-25000" dirty="0">
                <a:solidFill>
                  <a:srgbClr val="FF3300"/>
                </a:solidFill>
                <a:latin typeface="宋体" pitchFamily="2" charset="-122"/>
                <a:ea typeface="宋体" pitchFamily="2" charset="-122"/>
              </a:rPr>
              <a:t>2</a:t>
            </a:r>
            <a:r>
              <a:rPr kumimoji="1" lang="en-US" altLang="zh-CN" sz="2400" b="1" dirty="0">
                <a:solidFill>
                  <a:srgbClr val="FF3300"/>
                </a:solidFill>
                <a:latin typeface="宋体" pitchFamily="2" charset="-122"/>
                <a:ea typeface="宋体" pitchFamily="2" charset="-122"/>
              </a:rPr>
              <a:t>(g)</a:t>
            </a:r>
            <a:r>
              <a:rPr kumimoji="1" lang="zh-CN" altLang="en-US" sz="2400" b="1" dirty="0">
                <a:solidFill>
                  <a:srgbClr val="FF3300"/>
                </a:solidFill>
                <a:latin typeface="宋体" pitchFamily="2" charset="-122"/>
                <a:ea typeface="宋体" pitchFamily="2" charset="-122"/>
              </a:rPr>
              <a:t>完全反应生成</a:t>
            </a:r>
            <a:r>
              <a:rPr kumimoji="1" lang="en-US" altLang="zh-CN" sz="2400" b="1" dirty="0">
                <a:solidFill>
                  <a:srgbClr val="FF3300"/>
                </a:solidFill>
                <a:latin typeface="宋体" pitchFamily="2" charset="-122"/>
                <a:ea typeface="宋体" pitchFamily="2" charset="-122"/>
              </a:rPr>
              <a:t>2mol NH</a:t>
            </a:r>
            <a:r>
              <a:rPr kumimoji="1" lang="en-US" altLang="zh-CN" sz="2400" b="1" baseline="-25000" dirty="0">
                <a:solidFill>
                  <a:srgbClr val="FF3300"/>
                </a:solidFill>
                <a:latin typeface="宋体" pitchFamily="2" charset="-122"/>
                <a:ea typeface="宋体" pitchFamily="2" charset="-122"/>
              </a:rPr>
              <a:t>3</a:t>
            </a:r>
            <a:r>
              <a:rPr kumimoji="1" lang="en-US" altLang="zh-CN" sz="2400" b="1" dirty="0">
                <a:solidFill>
                  <a:srgbClr val="FF3300"/>
                </a:solidFill>
                <a:latin typeface="宋体" pitchFamily="2" charset="-122"/>
                <a:ea typeface="宋体" pitchFamily="2" charset="-122"/>
              </a:rPr>
              <a:t>(g)</a:t>
            </a:r>
            <a:r>
              <a:rPr kumimoji="1" lang="zh-CN" altLang="en-US" sz="2400" b="1" dirty="0">
                <a:solidFill>
                  <a:srgbClr val="FF3300"/>
                </a:solidFill>
                <a:latin typeface="宋体" pitchFamily="2" charset="-122"/>
                <a:ea typeface="宋体" pitchFamily="2" charset="-122"/>
              </a:rPr>
              <a:t>所放出的热量。而实际上该反应是可逆反应，不可能完全反应，因而放出的热量总小于</a:t>
            </a:r>
            <a:r>
              <a:rPr kumimoji="1" lang="en-US" altLang="zh-CN" sz="2400" b="1" dirty="0">
                <a:solidFill>
                  <a:srgbClr val="FF3300"/>
                </a:solidFill>
                <a:latin typeface="宋体" pitchFamily="2" charset="-122"/>
                <a:ea typeface="宋体" pitchFamily="2" charset="-122"/>
              </a:rPr>
              <a:t>92.38kJ</a:t>
            </a:r>
            <a:r>
              <a:rPr kumimoji="1" lang="zh-CN" altLang="en-US" sz="2400" b="1" dirty="0">
                <a:solidFill>
                  <a:srgbClr val="FF3300"/>
                </a:solidFill>
                <a:latin typeface="宋体" pitchFamily="2" charset="-122"/>
                <a:ea typeface="宋体" pitchFamily="2" charset="-122"/>
              </a:rPr>
              <a:t>。</a:t>
            </a:r>
            <a:endParaRPr kumimoji="1" lang="en-US" altLang="zh-CN" sz="2400" b="1" dirty="0">
              <a:solidFill>
                <a:srgbClr val="FF3300"/>
              </a:solidFill>
              <a:latin typeface="宋体" pitchFamily="2" charset="-122"/>
              <a:ea typeface="宋体" pitchFamily="2" charset="-122"/>
            </a:endParaRPr>
          </a:p>
        </p:txBody>
      </p:sp>
      <p:sp>
        <p:nvSpPr>
          <p:cNvPr id="2" name="文本框 1"/>
          <p:cNvSpPr txBox="1"/>
          <p:nvPr/>
        </p:nvSpPr>
        <p:spPr>
          <a:xfrm>
            <a:off x="3635896" y="595059"/>
            <a:ext cx="1213794" cy="707886"/>
          </a:xfrm>
          <a:prstGeom prst="rect">
            <a:avLst/>
          </a:prstGeom>
          <a:noFill/>
        </p:spPr>
        <p:txBody>
          <a:bodyPr wrap="square" rtlCol="0">
            <a:spAutoFit/>
          </a:bodyPr>
          <a:lstStyle/>
          <a:p>
            <a:r>
              <a:rPr lang="zh-CN" altLang="en-US" sz="4000" b="1" dirty="0" smtClean="0">
                <a:solidFill>
                  <a:srgbClr val="FF0000"/>
                </a:solidFill>
              </a:rPr>
              <a:t>思考</a:t>
            </a:r>
            <a:endParaRPr lang="zh-CN" altLang="en-US" sz="4000" b="1" dirty="0">
              <a:solidFill>
                <a:srgbClr val="FF0000"/>
              </a:solidFill>
            </a:endParaRPr>
          </a:p>
        </p:txBody>
      </p:sp>
    </p:spTree>
    <p:extLst>
      <p:ext uri="{BB962C8B-B14F-4D97-AF65-F5344CB8AC3E}">
        <p14:creationId xmlns:p14="http://schemas.microsoft.com/office/powerpoint/2010/main" val="1852022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anim calcmode="lin" valueType="num">
                                      <p:cBhvr additive="base">
                                        <p:cTn id="21"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utoUpdateAnimBg="0"/>
      <p:bldP spid="9" grpId="0"/>
      <p:bldP spid="4" grpId="0"/>
      <p:bldP spid="5"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4"/>
          <p:cNvSpPr txBox="1">
            <a:spLocks noChangeArrowheads="1"/>
          </p:cNvSpPr>
          <p:nvPr/>
        </p:nvSpPr>
        <p:spPr bwMode="auto">
          <a:xfrm>
            <a:off x="179388" y="428625"/>
            <a:ext cx="8785225" cy="1384300"/>
          </a:xfrm>
          <a:prstGeom prst="rect">
            <a:avLst/>
          </a:prstGeom>
          <a:noFill/>
          <a:ln w="9525">
            <a:noFill/>
            <a:miter lim="800000"/>
            <a:headEnd/>
            <a:tailEnd/>
          </a:ln>
        </p:spPr>
        <p:txBody>
          <a:bodyPr>
            <a:spAutoFit/>
          </a:bodyPr>
          <a:lstStyle/>
          <a:p>
            <a:pPr fontAlgn="base">
              <a:spcBef>
                <a:spcPct val="50000"/>
              </a:spcBef>
              <a:spcAft>
                <a:spcPct val="0"/>
              </a:spcAft>
            </a:pPr>
            <a:r>
              <a:rPr kumimoji="1" lang="zh-CN" altLang="en-US" sz="2800" b="1" dirty="0">
                <a:solidFill>
                  <a:prstClr val="black"/>
                </a:solidFill>
                <a:latin typeface="黑体"/>
              </a:rPr>
              <a:t>（</a:t>
            </a:r>
            <a:r>
              <a:rPr kumimoji="1" lang="en-US" altLang="zh-CN" sz="2800" b="1" dirty="0">
                <a:solidFill>
                  <a:prstClr val="black"/>
                </a:solidFill>
                <a:latin typeface="黑体"/>
              </a:rPr>
              <a:t>3</a:t>
            </a:r>
            <a:r>
              <a:rPr kumimoji="1" lang="zh-CN" altLang="en-US" sz="2800" b="1" dirty="0">
                <a:solidFill>
                  <a:prstClr val="black"/>
                </a:solidFill>
                <a:latin typeface="黑体"/>
              </a:rPr>
              <a:t>）在一定条件下，当</a:t>
            </a:r>
            <a:r>
              <a:rPr kumimoji="1" lang="en-US" altLang="zh-CN" sz="2800" b="1" dirty="0">
                <a:solidFill>
                  <a:prstClr val="black"/>
                </a:solidFill>
                <a:latin typeface="黑体"/>
              </a:rPr>
              <a:t>64gSO</a:t>
            </a:r>
            <a:r>
              <a:rPr kumimoji="1" lang="en-US" altLang="zh-CN" sz="2800" b="1" baseline="-25000" dirty="0">
                <a:solidFill>
                  <a:prstClr val="black"/>
                </a:solidFill>
                <a:latin typeface="黑体"/>
              </a:rPr>
              <a:t>2</a:t>
            </a:r>
            <a:r>
              <a:rPr kumimoji="1" lang="zh-CN" altLang="en-US" sz="2800" b="1" dirty="0">
                <a:solidFill>
                  <a:prstClr val="black"/>
                </a:solidFill>
                <a:latin typeface="黑体"/>
              </a:rPr>
              <a:t>气体被氧化成</a:t>
            </a:r>
            <a:r>
              <a:rPr kumimoji="1" lang="en-US" altLang="zh-CN" sz="2800" b="1" dirty="0">
                <a:solidFill>
                  <a:prstClr val="black"/>
                </a:solidFill>
                <a:latin typeface="黑体"/>
              </a:rPr>
              <a:t>SO</a:t>
            </a:r>
            <a:r>
              <a:rPr kumimoji="1" lang="en-US" altLang="zh-CN" sz="2800" b="1" baseline="-25000" dirty="0">
                <a:solidFill>
                  <a:prstClr val="black"/>
                </a:solidFill>
                <a:latin typeface="黑体"/>
              </a:rPr>
              <a:t>3</a:t>
            </a:r>
            <a:r>
              <a:rPr kumimoji="1" lang="zh-CN" altLang="en-US" sz="2800" b="1" dirty="0">
                <a:solidFill>
                  <a:prstClr val="black"/>
                </a:solidFill>
                <a:latin typeface="黑体"/>
              </a:rPr>
              <a:t>气体时，共放出</a:t>
            </a:r>
            <a:r>
              <a:rPr kumimoji="1" lang="en-US" altLang="zh-CN" sz="2800" b="1" dirty="0">
                <a:solidFill>
                  <a:prstClr val="black"/>
                </a:solidFill>
                <a:latin typeface="黑体"/>
              </a:rPr>
              <a:t>98.3kJ</a:t>
            </a:r>
            <a:r>
              <a:rPr kumimoji="1" lang="zh-CN" altLang="en-US" sz="2800" b="1" dirty="0">
                <a:solidFill>
                  <a:prstClr val="black"/>
                </a:solidFill>
                <a:latin typeface="黑体"/>
              </a:rPr>
              <a:t>热量，已知</a:t>
            </a:r>
            <a:r>
              <a:rPr kumimoji="1" lang="en-US" altLang="zh-CN" sz="2800" b="1" dirty="0">
                <a:solidFill>
                  <a:prstClr val="black"/>
                </a:solidFill>
                <a:latin typeface="黑体"/>
              </a:rPr>
              <a:t>SO</a:t>
            </a:r>
            <a:r>
              <a:rPr kumimoji="1" lang="en-US" altLang="zh-CN" sz="2800" b="1" baseline="-25000" dirty="0">
                <a:solidFill>
                  <a:prstClr val="black"/>
                </a:solidFill>
                <a:latin typeface="黑体"/>
              </a:rPr>
              <a:t>3</a:t>
            </a:r>
            <a:r>
              <a:rPr kumimoji="1" lang="zh-CN" altLang="en-US" sz="2800" b="1" dirty="0">
                <a:solidFill>
                  <a:prstClr val="black"/>
                </a:solidFill>
                <a:latin typeface="黑体"/>
              </a:rPr>
              <a:t>在此条件下转化率为</a:t>
            </a:r>
            <a:r>
              <a:rPr kumimoji="1" lang="en-US" altLang="zh-CN" sz="2800" b="1" dirty="0">
                <a:solidFill>
                  <a:prstClr val="black"/>
                </a:solidFill>
                <a:latin typeface="黑体"/>
              </a:rPr>
              <a:t>80%</a:t>
            </a:r>
            <a:r>
              <a:rPr kumimoji="1" lang="zh-CN" altLang="en-US" sz="2800" b="1" dirty="0">
                <a:solidFill>
                  <a:prstClr val="black"/>
                </a:solidFill>
                <a:latin typeface="黑体"/>
              </a:rPr>
              <a:t>，据此下列热化学方程式正确的是</a:t>
            </a:r>
            <a:endParaRPr kumimoji="1" lang="en-US" altLang="zh-CN" sz="2400" b="1" dirty="0">
              <a:solidFill>
                <a:prstClr val="black"/>
              </a:solidFill>
              <a:latin typeface="黑体"/>
            </a:endParaRPr>
          </a:p>
        </p:txBody>
      </p:sp>
      <p:sp>
        <p:nvSpPr>
          <p:cNvPr id="13315" name="Rectangle 8"/>
          <p:cNvSpPr>
            <a:spLocks noChangeArrowheads="1"/>
          </p:cNvSpPr>
          <p:nvPr/>
        </p:nvSpPr>
        <p:spPr bwMode="auto">
          <a:xfrm>
            <a:off x="617538" y="2195513"/>
            <a:ext cx="7597775" cy="3046412"/>
          </a:xfrm>
          <a:prstGeom prst="rect">
            <a:avLst/>
          </a:prstGeom>
          <a:noFill/>
          <a:ln w="9525">
            <a:noFill/>
            <a:miter lim="800000"/>
            <a:headEnd/>
            <a:tailEnd/>
          </a:ln>
        </p:spPr>
        <p:txBody>
          <a:bodyPr>
            <a:spAutoFit/>
          </a:bodyPr>
          <a:lstStyle/>
          <a:p>
            <a:pPr fontAlgn="base">
              <a:spcBef>
                <a:spcPct val="0"/>
              </a:spcBef>
              <a:spcAft>
                <a:spcPct val="0"/>
              </a:spcAft>
            </a:pPr>
            <a:r>
              <a:rPr kumimoji="1" lang="en-US" altLang="zh-CN" sz="2400" b="1" dirty="0">
                <a:solidFill>
                  <a:prstClr val="black"/>
                </a:solidFill>
                <a:latin typeface="Times New Roman" pitchFamily="18" charset="0"/>
                <a:ea typeface="宋体" pitchFamily="2" charset="-122"/>
              </a:rPr>
              <a:t>A   SO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(g)+1/2O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   ==</a:t>
            </a:r>
            <a:r>
              <a:rPr kumimoji="1" lang="en-US" altLang="zh-CN" sz="2400" b="1" dirty="0">
                <a:solidFill>
                  <a:prstClr val="black"/>
                </a:solidFill>
                <a:latin typeface="Times New Roman" pitchFamily="18" charset="0"/>
                <a:ea typeface="宋体" pitchFamily="2" charset="-122"/>
                <a:sym typeface="Wingdings 3" pitchFamily="18" charset="2"/>
              </a:rPr>
              <a:t> </a:t>
            </a:r>
            <a:r>
              <a:rPr kumimoji="1" lang="en-US" altLang="zh-CN" sz="2400" b="1" dirty="0">
                <a:solidFill>
                  <a:prstClr val="black"/>
                </a:solidFill>
                <a:latin typeface="Times New Roman" pitchFamily="18" charset="0"/>
                <a:ea typeface="宋体" pitchFamily="2" charset="-122"/>
              </a:rPr>
              <a:t>SO</a:t>
            </a:r>
            <a:r>
              <a:rPr kumimoji="1" lang="en-US" altLang="zh-CN" sz="2400" b="1" baseline="-25000" dirty="0">
                <a:solidFill>
                  <a:prstClr val="black"/>
                </a:solidFill>
                <a:latin typeface="Times New Roman" pitchFamily="18" charset="0"/>
                <a:ea typeface="宋体" pitchFamily="2" charset="-122"/>
              </a:rPr>
              <a:t>3</a:t>
            </a:r>
            <a:r>
              <a:rPr kumimoji="1" lang="en-US" altLang="zh-CN" sz="2400" b="1" dirty="0">
                <a:solidFill>
                  <a:prstClr val="black"/>
                </a:solidFill>
                <a:latin typeface="Times New Roman" pitchFamily="18" charset="0"/>
                <a:ea typeface="宋体" pitchFamily="2" charset="-122"/>
              </a:rPr>
              <a:t>(g)       </a:t>
            </a:r>
            <a:r>
              <a:rPr kumimoji="1" lang="zh-CN" altLang="en-US" sz="2400" b="1" dirty="0">
                <a:solidFill>
                  <a:prstClr val="black"/>
                </a:solidFill>
                <a:latin typeface="黑体" pitchFamily="2" charset="-122"/>
                <a:sym typeface="Wingdings 3" pitchFamily="18" charset="2"/>
              </a:rPr>
              <a:t></a:t>
            </a:r>
            <a:r>
              <a:rPr kumimoji="1" lang="en-US" altLang="zh-CN" sz="2400" b="1" dirty="0">
                <a:solidFill>
                  <a:prstClr val="black"/>
                </a:solidFill>
                <a:latin typeface="黑体" pitchFamily="2" charset="-122"/>
                <a:sym typeface="Wingdings 3" pitchFamily="18" charset="2"/>
              </a:rPr>
              <a:t>H=-98.3kJ/mol</a:t>
            </a:r>
          </a:p>
          <a:p>
            <a:pPr fontAlgn="base">
              <a:spcBef>
                <a:spcPct val="0"/>
              </a:spcBef>
              <a:spcAft>
                <a:spcPct val="0"/>
              </a:spcAft>
            </a:pPr>
            <a:endParaRPr kumimoji="1" lang="zh-CN" altLang="en-US" sz="2400" b="1" dirty="0">
              <a:solidFill>
                <a:prstClr val="black"/>
              </a:solidFill>
              <a:latin typeface="黑体" pitchFamily="2" charset="-122"/>
              <a:sym typeface="Wingdings 3" pitchFamily="18" charset="2"/>
            </a:endParaRPr>
          </a:p>
          <a:p>
            <a:pPr fontAlgn="base">
              <a:spcBef>
                <a:spcPct val="0"/>
              </a:spcBef>
              <a:spcAft>
                <a:spcPct val="0"/>
              </a:spcAft>
            </a:pPr>
            <a:r>
              <a:rPr kumimoji="1" lang="en-US" altLang="zh-CN" sz="2400" b="1" dirty="0">
                <a:solidFill>
                  <a:prstClr val="black"/>
                </a:solidFill>
                <a:latin typeface="Times New Roman" pitchFamily="18" charset="0"/>
                <a:ea typeface="宋体" pitchFamily="2" charset="-122"/>
              </a:rPr>
              <a:t>B   2SO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  ==</a:t>
            </a:r>
            <a:r>
              <a:rPr kumimoji="1" lang="en-US" altLang="zh-CN" sz="2400" b="1" dirty="0">
                <a:solidFill>
                  <a:prstClr val="black"/>
                </a:solidFill>
                <a:latin typeface="Times New Roman" pitchFamily="18" charset="0"/>
                <a:ea typeface="宋体" pitchFamily="2" charset="-122"/>
                <a:sym typeface="Wingdings 3" pitchFamily="18" charset="2"/>
              </a:rPr>
              <a:t> </a:t>
            </a:r>
            <a:r>
              <a:rPr kumimoji="1" lang="en-US" altLang="zh-CN" sz="2400" b="1" dirty="0">
                <a:solidFill>
                  <a:prstClr val="black"/>
                </a:solidFill>
                <a:latin typeface="Times New Roman" pitchFamily="18" charset="0"/>
                <a:ea typeface="宋体" pitchFamily="2" charset="-122"/>
              </a:rPr>
              <a:t>2SO</a:t>
            </a:r>
            <a:r>
              <a:rPr kumimoji="1" lang="en-US" altLang="zh-CN" sz="2400" b="1" baseline="-25000" dirty="0">
                <a:solidFill>
                  <a:prstClr val="black"/>
                </a:solidFill>
                <a:latin typeface="Times New Roman" pitchFamily="18" charset="0"/>
                <a:ea typeface="宋体" pitchFamily="2" charset="-122"/>
              </a:rPr>
              <a:t>3</a:t>
            </a:r>
            <a:r>
              <a:rPr kumimoji="1" lang="en-US" altLang="zh-CN" sz="2400" b="1" dirty="0">
                <a:solidFill>
                  <a:prstClr val="black"/>
                </a:solidFill>
                <a:latin typeface="Times New Roman" pitchFamily="18" charset="0"/>
                <a:ea typeface="宋体" pitchFamily="2" charset="-122"/>
              </a:rPr>
              <a:t>(g)         </a:t>
            </a:r>
            <a:r>
              <a:rPr kumimoji="1" lang="zh-CN" altLang="en-US" sz="2400" b="1" dirty="0">
                <a:solidFill>
                  <a:prstClr val="black"/>
                </a:solidFill>
                <a:latin typeface="Times New Roman" pitchFamily="18" charset="0"/>
                <a:ea typeface="宋体" pitchFamily="2" charset="-122"/>
                <a:sym typeface="Wingdings 3" pitchFamily="18" charset="2"/>
              </a:rPr>
              <a:t></a:t>
            </a:r>
            <a:r>
              <a:rPr kumimoji="1" lang="en-US" altLang="zh-CN" sz="2400" b="1" dirty="0">
                <a:solidFill>
                  <a:prstClr val="black"/>
                </a:solidFill>
                <a:latin typeface="Times New Roman" pitchFamily="18" charset="0"/>
                <a:ea typeface="宋体" pitchFamily="2" charset="-122"/>
                <a:sym typeface="Wingdings 3" pitchFamily="18" charset="2"/>
              </a:rPr>
              <a:t>H=-196.6kJ/mol</a:t>
            </a:r>
          </a:p>
          <a:p>
            <a:pPr fontAlgn="base">
              <a:spcBef>
                <a:spcPct val="0"/>
              </a:spcBef>
              <a:spcAft>
                <a:spcPct val="0"/>
              </a:spcAft>
            </a:pPr>
            <a:endParaRPr kumimoji="1" lang="zh-CN" altLang="en-US" sz="2400" b="1" dirty="0">
              <a:solidFill>
                <a:prstClr val="black"/>
              </a:solidFill>
              <a:latin typeface="Times New Roman" pitchFamily="18" charset="0"/>
              <a:ea typeface="宋体" pitchFamily="2" charset="-122"/>
              <a:sym typeface="Wingdings 3" pitchFamily="18" charset="2"/>
            </a:endParaRPr>
          </a:p>
          <a:p>
            <a:pPr fontAlgn="base">
              <a:spcBef>
                <a:spcPct val="0"/>
              </a:spcBef>
              <a:spcAft>
                <a:spcPct val="0"/>
              </a:spcAft>
            </a:pPr>
            <a:r>
              <a:rPr kumimoji="1" lang="en-US" altLang="zh-CN" sz="2400" b="1" dirty="0">
                <a:solidFill>
                  <a:prstClr val="black"/>
                </a:solidFill>
                <a:latin typeface="Times New Roman" pitchFamily="18" charset="0"/>
                <a:ea typeface="宋体" pitchFamily="2" charset="-122"/>
              </a:rPr>
              <a:t>C   SO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(g)+1/2O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 ==  SO</a:t>
            </a:r>
            <a:r>
              <a:rPr kumimoji="1" lang="en-US" altLang="zh-CN" sz="2400" b="1" baseline="-25000" dirty="0">
                <a:solidFill>
                  <a:prstClr val="black"/>
                </a:solidFill>
                <a:latin typeface="Times New Roman" pitchFamily="18" charset="0"/>
                <a:ea typeface="宋体" pitchFamily="2" charset="-122"/>
              </a:rPr>
              <a:t>3</a:t>
            </a:r>
            <a:r>
              <a:rPr kumimoji="1" lang="en-US" altLang="zh-CN" sz="2400" b="1" dirty="0">
                <a:solidFill>
                  <a:prstClr val="black"/>
                </a:solidFill>
                <a:latin typeface="Times New Roman" pitchFamily="18" charset="0"/>
                <a:ea typeface="宋体" pitchFamily="2" charset="-122"/>
              </a:rPr>
              <a:t>(g)        </a:t>
            </a:r>
            <a:r>
              <a:rPr kumimoji="1" lang="zh-CN" altLang="en-US" sz="2400" b="1" dirty="0">
                <a:solidFill>
                  <a:prstClr val="black"/>
                </a:solidFill>
                <a:latin typeface="Times New Roman" pitchFamily="18" charset="0"/>
                <a:ea typeface="宋体" pitchFamily="2" charset="-122"/>
                <a:sym typeface="Wingdings 3" pitchFamily="18" charset="2"/>
              </a:rPr>
              <a:t></a:t>
            </a:r>
            <a:r>
              <a:rPr kumimoji="1" lang="en-US" altLang="zh-CN" sz="2400" b="1" dirty="0">
                <a:solidFill>
                  <a:prstClr val="black"/>
                </a:solidFill>
                <a:latin typeface="Times New Roman" pitchFamily="18" charset="0"/>
                <a:ea typeface="宋体" pitchFamily="2" charset="-122"/>
                <a:sym typeface="Wingdings 3" pitchFamily="18" charset="2"/>
              </a:rPr>
              <a:t>H=-78.64kJ/mol</a:t>
            </a:r>
          </a:p>
          <a:p>
            <a:pPr fontAlgn="base">
              <a:spcBef>
                <a:spcPct val="0"/>
              </a:spcBef>
              <a:spcAft>
                <a:spcPct val="0"/>
              </a:spcAft>
            </a:pPr>
            <a:endParaRPr kumimoji="1" lang="en-US" altLang="zh-CN" sz="2400" b="1" dirty="0">
              <a:solidFill>
                <a:prstClr val="black"/>
              </a:solidFill>
              <a:latin typeface="Times New Roman" pitchFamily="18" charset="0"/>
              <a:ea typeface="宋体" pitchFamily="2" charset="-122"/>
            </a:endParaRPr>
          </a:p>
          <a:p>
            <a:pPr fontAlgn="base">
              <a:spcBef>
                <a:spcPct val="0"/>
              </a:spcBef>
              <a:spcAft>
                <a:spcPct val="0"/>
              </a:spcAft>
            </a:pPr>
            <a:r>
              <a:rPr kumimoji="1" lang="en-US" altLang="zh-CN" sz="2400" b="1" dirty="0">
                <a:solidFill>
                  <a:prstClr val="black"/>
                </a:solidFill>
                <a:latin typeface="Times New Roman" pitchFamily="18" charset="0"/>
                <a:ea typeface="宋体" pitchFamily="2" charset="-122"/>
              </a:rPr>
              <a:t>D   2SO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(g)+O</a:t>
            </a:r>
            <a:r>
              <a:rPr kumimoji="1" lang="en-US" altLang="zh-CN" sz="2400" b="1" baseline="-25000" dirty="0">
                <a:solidFill>
                  <a:prstClr val="black"/>
                </a:solidFill>
                <a:latin typeface="Times New Roman" pitchFamily="18" charset="0"/>
                <a:ea typeface="宋体" pitchFamily="2" charset="-122"/>
              </a:rPr>
              <a:t>2</a:t>
            </a:r>
            <a:r>
              <a:rPr kumimoji="1" lang="en-US" altLang="zh-CN" sz="2400" b="1" dirty="0">
                <a:solidFill>
                  <a:prstClr val="black"/>
                </a:solidFill>
                <a:latin typeface="Times New Roman" pitchFamily="18" charset="0"/>
                <a:ea typeface="宋体" pitchFamily="2" charset="-122"/>
              </a:rPr>
              <a:t>(g) == 2SO</a:t>
            </a:r>
            <a:r>
              <a:rPr kumimoji="1" lang="en-US" altLang="zh-CN" sz="2400" b="1" baseline="-25000" dirty="0">
                <a:solidFill>
                  <a:prstClr val="black"/>
                </a:solidFill>
                <a:latin typeface="Times New Roman" pitchFamily="18" charset="0"/>
                <a:ea typeface="宋体" pitchFamily="2" charset="-122"/>
              </a:rPr>
              <a:t>3</a:t>
            </a:r>
            <a:r>
              <a:rPr kumimoji="1" lang="en-US" altLang="zh-CN" sz="2400" b="1" dirty="0">
                <a:solidFill>
                  <a:prstClr val="black"/>
                </a:solidFill>
                <a:latin typeface="Times New Roman" pitchFamily="18" charset="0"/>
                <a:ea typeface="宋体" pitchFamily="2" charset="-122"/>
              </a:rPr>
              <a:t>(g)          </a:t>
            </a:r>
            <a:r>
              <a:rPr kumimoji="1" lang="zh-CN" altLang="en-US" sz="2400" b="1" dirty="0">
                <a:solidFill>
                  <a:prstClr val="black"/>
                </a:solidFill>
                <a:latin typeface="Times New Roman" pitchFamily="18" charset="0"/>
                <a:ea typeface="宋体" pitchFamily="2" charset="-122"/>
                <a:sym typeface="Wingdings 3" pitchFamily="18" charset="2"/>
              </a:rPr>
              <a:t></a:t>
            </a:r>
            <a:r>
              <a:rPr kumimoji="1" lang="en-US" altLang="zh-CN" sz="2400" b="1" dirty="0">
                <a:solidFill>
                  <a:prstClr val="black"/>
                </a:solidFill>
                <a:latin typeface="Times New Roman" pitchFamily="18" charset="0"/>
                <a:ea typeface="宋体" pitchFamily="2" charset="-122"/>
                <a:sym typeface="Wingdings 3" pitchFamily="18" charset="2"/>
              </a:rPr>
              <a:t>H=+196.6kJ/mol</a:t>
            </a:r>
            <a:endParaRPr kumimoji="1" lang="zh-CN" altLang="en-US" sz="2400" b="1" dirty="0">
              <a:solidFill>
                <a:prstClr val="black"/>
              </a:solidFill>
              <a:latin typeface="Times New Roman" pitchFamily="18" charset="0"/>
              <a:ea typeface="宋体" pitchFamily="2" charset="-122"/>
              <a:sym typeface="Wingdings 3" pitchFamily="18" charset="2"/>
            </a:endParaRPr>
          </a:p>
          <a:p>
            <a:pPr fontAlgn="base">
              <a:spcBef>
                <a:spcPct val="0"/>
              </a:spcBef>
              <a:spcAft>
                <a:spcPct val="0"/>
              </a:spcAft>
            </a:pPr>
            <a:endParaRPr kumimoji="1" lang="zh-CN" altLang="en-US" sz="2400" b="1" dirty="0">
              <a:solidFill>
                <a:prstClr val="black"/>
              </a:solidFill>
              <a:latin typeface="Times New Roman" pitchFamily="18" charset="0"/>
              <a:ea typeface="宋体" pitchFamily="2" charset="-122"/>
              <a:sym typeface="Wingdings 3" pitchFamily="18" charset="2"/>
            </a:endParaRPr>
          </a:p>
        </p:txBody>
      </p:sp>
      <p:sp>
        <p:nvSpPr>
          <p:cNvPr id="4" name="Text Box 9"/>
          <p:cNvSpPr txBox="1">
            <a:spLocks noChangeArrowheads="1"/>
          </p:cNvSpPr>
          <p:nvPr/>
        </p:nvSpPr>
        <p:spPr bwMode="auto">
          <a:xfrm>
            <a:off x="654050" y="5284788"/>
            <a:ext cx="7489825" cy="457200"/>
          </a:xfrm>
          <a:prstGeom prst="rect">
            <a:avLst/>
          </a:prstGeom>
          <a:solidFill>
            <a:srgbClr val="FFFFCC"/>
          </a:solidFill>
          <a:ln w="9525">
            <a:noFill/>
            <a:miter lim="800000"/>
            <a:headEnd/>
            <a:tailEnd/>
          </a:ln>
        </p:spPr>
        <p:txBody>
          <a:bodyPr>
            <a:spAutoFit/>
          </a:bodyPr>
          <a:lstStyle/>
          <a:p>
            <a:pPr fontAlgn="base">
              <a:spcBef>
                <a:spcPct val="50000"/>
              </a:spcBef>
              <a:spcAft>
                <a:spcPct val="0"/>
              </a:spcAft>
            </a:pPr>
            <a:r>
              <a:rPr kumimoji="1" lang="en-US" altLang="zh-CN" sz="2400" b="1" dirty="0">
                <a:solidFill>
                  <a:srgbClr val="FF0000"/>
                </a:solidFill>
                <a:latin typeface="黑体" pitchFamily="2" charset="-122"/>
              </a:rPr>
              <a:t>.</a:t>
            </a:r>
            <a:r>
              <a:rPr kumimoji="1" lang="zh-CN" altLang="en-US" sz="2400" b="1" dirty="0">
                <a:solidFill>
                  <a:srgbClr val="FF0000"/>
                </a:solidFill>
                <a:latin typeface="黑体" pitchFamily="2" charset="-122"/>
              </a:rPr>
              <a:t>热化学方程式中反应热与是否可逆反应没关系</a:t>
            </a:r>
          </a:p>
        </p:txBody>
      </p:sp>
      <p:sp>
        <p:nvSpPr>
          <p:cNvPr id="5" name="Text Box 10"/>
          <p:cNvSpPr txBox="1">
            <a:spLocks noChangeArrowheads="1"/>
          </p:cNvSpPr>
          <p:nvPr/>
        </p:nvSpPr>
        <p:spPr bwMode="auto">
          <a:xfrm>
            <a:off x="654050" y="5856288"/>
            <a:ext cx="7489825" cy="457200"/>
          </a:xfrm>
          <a:prstGeom prst="rect">
            <a:avLst/>
          </a:prstGeom>
          <a:solidFill>
            <a:srgbClr val="FFFFFF"/>
          </a:solidFill>
          <a:ln w="9525">
            <a:noFill/>
            <a:miter lim="800000"/>
            <a:headEnd/>
            <a:tailEnd/>
          </a:ln>
        </p:spPr>
        <p:txBody>
          <a:bodyPr>
            <a:spAutoFit/>
          </a:bodyPr>
          <a:lstStyle/>
          <a:p>
            <a:pPr fontAlgn="base">
              <a:spcBef>
                <a:spcPct val="50000"/>
              </a:spcBef>
              <a:spcAft>
                <a:spcPct val="0"/>
              </a:spcAft>
            </a:pPr>
            <a:r>
              <a:rPr kumimoji="1" lang="en-US" altLang="zh-CN" sz="2400" b="1" dirty="0">
                <a:solidFill>
                  <a:srgbClr val="FF0000"/>
                </a:solidFill>
                <a:latin typeface="黑体" pitchFamily="2" charset="-122"/>
              </a:rPr>
              <a:t>.</a:t>
            </a:r>
            <a:r>
              <a:rPr kumimoji="1" lang="zh-CN" altLang="en-US" sz="2400" b="1" dirty="0">
                <a:solidFill>
                  <a:srgbClr val="FF0000"/>
                </a:solidFill>
                <a:latin typeface="黑体" pitchFamily="2" charset="-122"/>
              </a:rPr>
              <a:t>热化学方程式中反应热与是否真实反应没关系</a:t>
            </a:r>
          </a:p>
        </p:txBody>
      </p:sp>
      <p:sp>
        <p:nvSpPr>
          <p:cNvPr id="10" name="矩形 9"/>
          <p:cNvSpPr>
            <a:spLocks noChangeArrowheads="1"/>
          </p:cNvSpPr>
          <p:nvPr/>
        </p:nvSpPr>
        <p:spPr bwMode="auto">
          <a:xfrm>
            <a:off x="6167438" y="1357313"/>
            <a:ext cx="547687" cy="523875"/>
          </a:xfrm>
          <a:prstGeom prst="rect">
            <a:avLst/>
          </a:prstGeom>
          <a:noFill/>
          <a:ln w="9525">
            <a:noFill/>
            <a:miter lim="800000"/>
            <a:headEnd/>
            <a:tailEnd/>
          </a:ln>
        </p:spPr>
        <p:txBody>
          <a:bodyPr wrap="none">
            <a:spAutoFit/>
          </a:bodyPr>
          <a:lstStyle/>
          <a:p>
            <a:pPr fontAlgn="base">
              <a:spcBef>
                <a:spcPct val="0"/>
              </a:spcBef>
              <a:spcAft>
                <a:spcPct val="0"/>
              </a:spcAft>
            </a:pPr>
            <a:r>
              <a:rPr kumimoji="1" lang="en-US" altLang="zh-CN" sz="2800" b="1">
                <a:solidFill>
                  <a:srgbClr val="FF0000"/>
                </a:solidFill>
                <a:latin typeface="黑体" pitchFamily="2" charset="-122"/>
              </a:rPr>
              <a:t>AB</a:t>
            </a:r>
            <a:endParaRPr kumimoji="1" lang="zh-CN" altLang="en-US" sz="2400">
              <a:solidFill>
                <a:prstClr val="black"/>
              </a:solidFill>
            </a:endParaRPr>
          </a:p>
        </p:txBody>
      </p:sp>
    </p:spTree>
    <p:extLst>
      <p:ext uri="{BB962C8B-B14F-4D97-AF65-F5344CB8AC3E}">
        <p14:creationId xmlns:p14="http://schemas.microsoft.com/office/powerpoint/2010/main" val="396578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8" presetClass="entr" presetSubtype="12"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strips(downLeft)">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p:cNvSpPr txBox="1">
            <a:spLocks noChangeArrowheads="1"/>
          </p:cNvSpPr>
          <p:nvPr/>
        </p:nvSpPr>
        <p:spPr bwMode="auto">
          <a:xfrm>
            <a:off x="457200" y="1143000"/>
            <a:ext cx="59436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kumimoji="1" lang="zh-CN" altLang="en-US" sz="3200" b="1" dirty="0">
                <a:latin typeface="Times New Roman" panose="02020603050405020304" pitchFamily="18" charset="0"/>
                <a:ea typeface="隶书" panose="02010509060101010101" pitchFamily="49" charset="-122"/>
              </a:rPr>
              <a:t>写出下列反应的热化学方程式</a:t>
            </a:r>
          </a:p>
        </p:txBody>
      </p:sp>
      <p:sp>
        <p:nvSpPr>
          <p:cNvPr id="30723" name="Text Box 3"/>
          <p:cNvSpPr txBox="1">
            <a:spLocks noChangeArrowheads="1"/>
          </p:cNvSpPr>
          <p:nvPr/>
        </p:nvSpPr>
        <p:spPr bwMode="auto">
          <a:xfrm>
            <a:off x="2743200" y="381000"/>
            <a:ext cx="27432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pPr>
            <a:r>
              <a:rPr kumimoji="1" lang="zh-CN" altLang="en-US" sz="4000" b="1">
                <a:solidFill>
                  <a:srgbClr val="0000FF"/>
                </a:solidFill>
                <a:latin typeface="Times New Roman" panose="02020603050405020304" pitchFamily="18" charset="0"/>
                <a:ea typeface="华文行楷" panose="02010800040101010101" pitchFamily="2" charset="-122"/>
              </a:rPr>
              <a:t>课堂练习</a:t>
            </a:r>
          </a:p>
        </p:txBody>
      </p:sp>
      <p:sp>
        <p:nvSpPr>
          <p:cNvPr id="30724" name="Text Box 4"/>
          <p:cNvSpPr txBox="1">
            <a:spLocks noChangeArrowheads="1"/>
          </p:cNvSpPr>
          <p:nvPr/>
        </p:nvSpPr>
        <p:spPr bwMode="auto">
          <a:xfrm>
            <a:off x="457200" y="1805261"/>
            <a:ext cx="843528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kumimoji="1" lang="en-US" altLang="zh-CN" sz="3600" b="1" dirty="0">
                <a:latin typeface="Times New Roman" panose="02020603050405020304" pitchFamily="18" charset="0"/>
                <a:ea typeface="隶书" panose="02010509060101010101" pitchFamily="49" charset="-122"/>
              </a:rPr>
              <a:t>1</a:t>
            </a:r>
            <a:r>
              <a:rPr kumimoji="1" lang="zh-CN" altLang="en-US" sz="3600" b="1" dirty="0">
                <a:latin typeface="Times New Roman" panose="02020603050405020304" pitchFamily="18" charset="0"/>
                <a:ea typeface="隶书" panose="02010509060101010101" pitchFamily="49" charset="-122"/>
              </a:rPr>
              <a:t>、</a:t>
            </a:r>
            <a:r>
              <a:rPr kumimoji="1" lang="en-US" altLang="zh-CN" sz="3600" b="1" dirty="0">
                <a:latin typeface="Times New Roman" panose="02020603050405020304" pitchFamily="18" charset="0"/>
                <a:ea typeface="隶书" panose="02010509060101010101" pitchFamily="49" charset="-122"/>
              </a:rPr>
              <a:t>1molN</a:t>
            </a:r>
            <a:r>
              <a:rPr kumimoji="1" lang="en-US" altLang="zh-CN" sz="3600" b="1" baseline="-25000" dirty="0">
                <a:latin typeface="Times New Roman" panose="02020603050405020304" pitchFamily="18" charset="0"/>
                <a:ea typeface="隶书" panose="02010509060101010101" pitchFamily="49" charset="-122"/>
              </a:rPr>
              <a:t>2</a:t>
            </a:r>
            <a:r>
              <a:rPr kumimoji="1" lang="en-US" altLang="zh-CN" sz="3600" b="1" dirty="0">
                <a:latin typeface="Times New Roman" panose="02020603050405020304" pitchFamily="18" charset="0"/>
                <a:ea typeface="隶书" panose="02010509060101010101" pitchFamily="49" charset="-122"/>
              </a:rPr>
              <a:t>(g)</a:t>
            </a:r>
            <a:r>
              <a:rPr kumimoji="1" lang="zh-CN" altLang="en-US" sz="3600" b="1" dirty="0">
                <a:latin typeface="Times New Roman" panose="02020603050405020304" pitchFamily="18" charset="0"/>
                <a:ea typeface="隶书" panose="02010509060101010101" pitchFamily="49" charset="-122"/>
              </a:rPr>
              <a:t>与适量</a:t>
            </a:r>
            <a:r>
              <a:rPr kumimoji="1" lang="en-US" altLang="zh-CN" sz="3600" b="1" dirty="0">
                <a:latin typeface="Times New Roman" panose="02020603050405020304" pitchFamily="18" charset="0"/>
                <a:ea typeface="隶书" panose="02010509060101010101" pitchFamily="49" charset="-122"/>
              </a:rPr>
              <a:t>O</a:t>
            </a:r>
            <a:r>
              <a:rPr kumimoji="1" lang="en-US" altLang="zh-CN" sz="3600" b="1" baseline="-25000" dirty="0">
                <a:latin typeface="Times New Roman" panose="02020603050405020304" pitchFamily="18" charset="0"/>
                <a:ea typeface="隶书" panose="02010509060101010101" pitchFamily="49" charset="-122"/>
              </a:rPr>
              <a:t>2</a:t>
            </a:r>
            <a:r>
              <a:rPr kumimoji="1" lang="en-US" altLang="zh-CN" sz="3600" b="1" dirty="0">
                <a:latin typeface="Times New Roman" panose="02020603050405020304" pitchFamily="18" charset="0"/>
                <a:ea typeface="隶书" panose="02010509060101010101" pitchFamily="49" charset="-122"/>
              </a:rPr>
              <a:t>(g)</a:t>
            </a:r>
            <a:r>
              <a:rPr kumimoji="1" lang="zh-CN" altLang="en-US" sz="3600" b="1" dirty="0">
                <a:latin typeface="Times New Roman" panose="02020603050405020304" pitchFamily="18" charset="0"/>
                <a:ea typeface="隶书" panose="02010509060101010101" pitchFamily="49" charset="-122"/>
              </a:rPr>
              <a:t>反应生成</a:t>
            </a:r>
            <a:r>
              <a:rPr kumimoji="1" lang="en-US" altLang="zh-CN" sz="3600" b="1" dirty="0">
                <a:latin typeface="Times New Roman" panose="02020603050405020304" pitchFamily="18" charset="0"/>
                <a:ea typeface="隶书" panose="02010509060101010101" pitchFamily="49" charset="-122"/>
              </a:rPr>
              <a:t>NO</a:t>
            </a:r>
            <a:r>
              <a:rPr kumimoji="1" lang="en-US" altLang="zh-CN" sz="3600" b="1" baseline="-25000" dirty="0">
                <a:latin typeface="Times New Roman" panose="02020603050405020304" pitchFamily="18" charset="0"/>
                <a:ea typeface="隶书" panose="02010509060101010101" pitchFamily="49" charset="-122"/>
              </a:rPr>
              <a:t> </a:t>
            </a:r>
            <a:r>
              <a:rPr kumimoji="1" lang="en-US" altLang="zh-CN" sz="3600" b="1" dirty="0">
                <a:latin typeface="Times New Roman" panose="02020603050405020304" pitchFamily="18" charset="0"/>
                <a:ea typeface="隶书" panose="02010509060101010101" pitchFamily="49" charset="-122"/>
              </a:rPr>
              <a:t>(g)</a:t>
            </a:r>
            <a:r>
              <a:rPr kumimoji="1" lang="zh-CN" altLang="en-US" sz="3600" b="1" dirty="0">
                <a:latin typeface="Times New Roman" panose="02020603050405020304" pitchFamily="18" charset="0"/>
                <a:ea typeface="隶书" panose="02010509060101010101" pitchFamily="49" charset="-122"/>
              </a:rPr>
              <a:t>，需吸收</a:t>
            </a:r>
            <a:r>
              <a:rPr kumimoji="1" lang="en-US" altLang="zh-CN" sz="3600" b="1" dirty="0">
                <a:latin typeface="Times New Roman" panose="02020603050405020304" pitchFamily="18" charset="0"/>
                <a:ea typeface="隶书" panose="02010509060101010101" pitchFamily="49" charset="-122"/>
              </a:rPr>
              <a:t>68kJ</a:t>
            </a:r>
            <a:r>
              <a:rPr kumimoji="1" lang="zh-CN" altLang="en-US" sz="3600" b="1" dirty="0">
                <a:latin typeface="Times New Roman" panose="02020603050405020304" pitchFamily="18" charset="0"/>
                <a:ea typeface="隶书" panose="02010509060101010101" pitchFamily="49" charset="-122"/>
              </a:rPr>
              <a:t>的热量</a:t>
            </a:r>
            <a:r>
              <a:rPr kumimoji="1" lang="zh-CN" altLang="en-US" sz="3600" b="1" dirty="0" smtClean="0">
                <a:latin typeface="Times New Roman" panose="02020603050405020304" pitchFamily="18" charset="0"/>
                <a:ea typeface="隶书" panose="02010509060101010101" pitchFamily="49" charset="-122"/>
              </a:rPr>
              <a:t>；</a:t>
            </a:r>
            <a:endParaRPr kumimoji="1" lang="zh-CN" altLang="en-US" sz="3600" b="1" dirty="0">
              <a:latin typeface="Times New Roman" panose="02020603050405020304" pitchFamily="18" charset="0"/>
              <a:ea typeface="隶书" panose="02010509060101010101" pitchFamily="49" charset="-122"/>
            </a:endParaRPr>
          </a:p>
        </p:txBody>
      </p:sp>
      <p:sp>
        <p:nvSpPr>
          <p:cNvPr id="5" name="Text Box 3"/>
          <p:cNvSpPr txBox="1">
            <a:spLocks noChangeArrowheads="1"/>
          </p:cNvSpPr>
          <p:nvPr/>
        </p:nvSpPr>
        <p:spPr bwMode="auto">
          <a:xfrm>
            <a:off x="385192" y="3645024"/>
            <a:ext cx="857929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kumimoji="1" lang="en-US" altLang="zh-CN" sz="3600" b="1" dirty="0">
                <a:latin typeface="Times New Roman" panose="02020603050405020304" pitchFamily="18" charset="0"/>
                <a:ea typeface="隶书" panose="02010509060101010101" pitchFamily="49" charset="-122"/>
              </a:rPr>
              <a:t>2</a:t>
            </a:r>
            <a:r>
              <a:rPr kumimoji="1" lang="zh-CN" altLang="en-US" sz="3600" b="1" dirty="0">
                <a:latin typeface="Times New Roman" panose="02020603050405020304" pitchFamily="18" charset="0"/>
                <a:ea typeface="隶书" panose="02010509060101010101" pitchFamily="49" charset="-122"/>
              </a:rPr>
              <a:t>、</a:t>
            </a:r>
            <a:r>
              <a:rPr kumimoji="1" lang="en-US" altLang="zh-CN" sz="3600" b="1" dirty="0">
                <a:latin typeface="Times New Roman" panose="02020603050405020304" pitchFamily="18" charset="0"/>
                <a:ea typeface="隶书" panose="02010509060101010101" pitchFamily="49" charset="-122"/>
              </a:rPr>
              <a:t>4g CO</a:t>
            </a:r>
            <a:r>
              <a:rPr kumimoji="1" lang="zh-CN" altLang="en-US" sz="3600" b="1" dirty="0">
                <a:latin typeface="Times New Roman" panose="02020603050405020304" pitchFamily="18" charset="0"/>
                <a:ea typeface="隶书" panose="02010509060101010101" pitchFamily="49" charset="-122"/>
              </a:rPr>
              <a:t>在氧气中燃烧生成</a:t>
            </a:r>
            <a:r>
              <a:rPr kumimoji="1" lang="en-US" altLang="zh-CN" sz="3600" b="1" dirty="0">
                <a:latin typeface="Times New Roman" panose="02020603050405020304" pitchFamily="18" charset="0"/>
                <a:ea typeface="隶书" panose="02010509060101010101" pitchFamily="49" charset="-122"/>
              </a:rPr>
              <a:t>CO2</a:t>
            </a:r>
            <a:r>
              <a:rPr kumimoji="1" lang="zh-CN" altLang="en-US" sz="3600" b="1" dirty="0">
                <a:latin typeface="Times New Roman" panose="02020603050405020304" pitchFamily="18" charset="0"/>
                <a:ea typeface="隶书" panose="02010509060101010101" pitchFamily="49" charset="-122"/>
              </a:rPr>
              <a:t>，放出 </a:t>
            </a:r>
            <a:endParaRPr kumimoji="1" lang="en-US" altLang="zh-CN" sz="3600" b="1" dirty="0">
              <a:latin typeface="Times New Roman" panose="02020603050405020304" pitchFamily="18" charset="0"/>
              <a:ea typeface="隶书" panose="02010509060101010101" pitchFamily="49" charset="-122"/>
            </a:endParaRPr>
          </a:p>
          <a:p>
            <a:pPr eaLnBrk="1" hangingPunct="1">
              <a:spcBef>
                <a:spcPct val="50000"/>
              </a:spcBef>
            </a:pPr>
            <a:r>
              <a:rPr kumimoji="1" lang="en-US" altLang="zh-CN" sz="3600" b="1" dirty="0">
                <a:latin typeface="Times New Roman" panose="02020603050405020304" pitchFamily="18" charset="0"/>
                <a:ea typeface="隶书" panose="02010509060101010101" pitchFamily="49" charset="-122"/>
              </a:rPr>
              <a:t>9. 6kJ</a:t>
            </a:r>
            <a:r>
              <a:rPr kumimoji="1" lang="zh-CN" altLang="en-US" sz="3600" b="1" dirty="0">
                <a:latin typeface="Times New Roman" panose="02020603050405020304" pitchFamily="18" charset="0"/>
                <a:ea typeface="隶书" panose="02010509060101010101" pitchFamily="49" charset="-122"/>
              </a:rPr>
              <a:t>热量，写出</a:t>
            </a:r>
            <a:r>
              <a:rPr kumimoji="1" lang="en-US" altLang="zh-CN" sz="3600" b="1" dirty="0">
                <a:latin typeface="Times New Roman" panose="02020603050405020304" pitchFamily="18" charset="0"/>
                <a:ea typeface="隶书" panose="02010509060101010101" pitchFamily="49" charset="-122"/>
              </a:rPr>
              <a:t>CO</a:t>
            </a:r>
            <a:r>
              <a:rPr kumimoji="1" lang="zh-CN" altLang="en-US" sz="3600" b="1" dirty="0">
                <a:latin typeface="Times New Roman" panose="02020603050405020304" pitchFamily="18" charset="0"/>
                <a:ea typeface="隶书" panose="02010509060101010101" pitchFamily="49" charset="-122"/>
              </a:rPr>
              <a:t>燃烧的热化学方程式。</a:t>
            </a:r>
          </a:p>
        </p:txBody>
      </p:sp>
    </p:spTree>
    <p:extLst>
      <p:ext uri="{BB962C8B-B14F-4D97-AF65-F5344CB8AC3E}">
        <p14:creationId xmlns:p14="http://schemas.microsoft.com/office/powerpoint/2010/main" val="1142346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764704"/>
            <a:ext cx="8229600" cy="1066800"/>
          </a:xfrm>
        </p:spPr>
        <p:txBody>
          <a:bodyPr/>
          <a:lstStyle/>
          <a:p>
            <a:r>
              <a:rPr lang="zh-CN" altLang="en-US" dirty="0" smtClean="0"/>
              <a:t>常见的吸、放热反应</a:t>
            </a:r>
            <a:endParaRPr lang="zh-CN" altLang="en-US" dirty="0"/>
          </a:p>
        </p:txBody>
      </p:sp>
      <p:graphicFrame>
        <p:nvGraphicFramePr>
          <p:cNvPr id="5" name="Group 19"/>
          <p:cNvGraphicFramePr>
            <a:graphicFrameLocks noGrp="1"/>
          </p:cNvGraphicFramePr>
          <p:nvPr>
            <p:ph sz="quarter" idx="4294967295"/>
            <p:extLst>
              <p:ext uri="{D42A27DB-BD31-4B8C-83A1-F6EECF244321}">
                <p14:modId xmlns:p14="http://schemas.microsoft.com/office/powerpoint/2010/main" val="2979685699"/>
              </p:ext>
            </p:extLst>
          </p:nvPr>
        </p:nvGraphicFramePr>
        <p:xfrm>
          <a:off x="323528" y="1916832"/>
          <a:ext cx="8496944" cy="3816424"/>
        </p:xfrm>
        <a:graphic>
          <a:graphicData uri="http://schemas.openxmlformats.org/drawingml/2006/table">
            <a:tbl>
              <a:tblPr/>
              <a:tblGrid>
                <a:gridCol w="1488281"/>
                <a:gridCol w="3503186"/>
                <a:gridCol w="3505477"/>
              </a:tblGrid>
              <a:tr h="954106">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5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类型</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比较　　</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放热反应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吸热反应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862318">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50000"/>
                        </a:lnSpc>
                        <a:spcBef>
                          <a:spcPct val="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常见反应</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(1)</a:t>
                      </a: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大多数化合反应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所有的燃烧反应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(3)</a:t>
                      </a: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酸碱中和反应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(4)</a:t>
                      </a: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活泼金属与稀酸反应</a:t>
                      </a:r>
                      <a:endParaRPr kumimoji="0" lang="zh-CN" altLang="en-US" sz="18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spcBef>
                          <a:spcPct val="20000"/>
                        </a:spcBef>
                        <a:defRPr>
                          <a:solidFill>
                            <a:schemeClr val="tx1"/>
                          </a:solidFill>
                          <a:latin typeface="Arial" panose="020B0604020202020204" pitchFamily="34" charset="0"/>
                          <a:ea typeface="宋体" panose="02010600030101010101" pitchFamily="2" charset="-122"/>
                        </a:defRPr>
                      </a:lvl4pPr>
                      <a:lvl5pPr marL="2057400" indent="-228600">
                        <a:spcBef>
                          <a:spcPct val="20000"/>
                        </a:spcBef>
                        <a:defRPr>
                          <a:solidFill>
                            <a:schemeClr val="tx1"/>
                          </a:solidFill>
                          <a:latin typeface="Arial" panose="020B0604020202020204" pitchFamily="34" charset="0"/>
                          <a:ea typeface="宋体" panose="02010600030101010101" pitchFamily="2" charset="-122"/>
                        </a:defRPr>
                      </a:lvl5pPr>
                      <a:lvl6pPr marL="25146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(1)</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大多数分解反应</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弱电解质</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电离过程</a:t>
                      </a:r>
                      <a:endPar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(3)</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盐类水解过程</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(4)Ba(OH)</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·8H</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O</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与</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NH</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4</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Cl</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的反应</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p>
                      <a:pPr marL="0" marR="0" lvl="0" indent="0" algn="l" defTabSz="914400" rtl="0" eaLnBrk="1" fontAlgn="base" latinLnBrk="0" hangingPunct="1">
                        <a:lnSpc>
                          <a:spcPct val="150000"/>
                        </a:lnSpc>
                        <a:spcBef>
                          <a:spcPct val="0"/>
                        </a:spcBef>
                        <a:spcAft>
                          <a:spcPct val="0"/>
                        </a:spcAft>
                        <a:buClrTx/>
                        <a:buSzTx/>
                        <a:buFontTx/>
                        <a:buNone/>
                        <a:tabLst/>
                      </a:pP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(5)C</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和</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CO</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C</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和</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H</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2</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Courier New" panose="02070309020205020404" pitchFamily="49" charset="0"/>
                        </a:rPr>
                        <a:t>O(g)</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N</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2</a:t>
                      </a:r>
                      <a:r>
                        <a:rPr kumimoji="0" lang="en-US" altLang="zh-CN"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+O</a:t>
                      </a:r>
                      <a:r>
                        <a:rPr kumimoji="0" lang="en-US" altLang="zh-CN" sz="1800" b="1" i="0" u="none" strike="noStrike" cap="none" normalizeH="0" baseline="-2500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2</a:t>
                      </a:r>
                      <a:r>
                        <a:rPr kumimoji="0" lang="zh-CN" altLang="en-US" sz="18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Times New Roman" panose="02020603050405020304" pitchFamily="18" charset="0"/>
                        </a:rPr>
                        <a:t>（高温、放电）</a:t>
                      </a:r>
                      <a:endParaRPr kumimoji="0" lang="zh-CN" altLang="en-US" sz="1800" b="0" i="0" u="none" strike="noStrike" cap="none" normalizeH="0" baseline="0" dirty="0" smtClean="0">
                        <a:ln>
                          <a:noFill/>
                        </a:ln>
                        <a:solidFill>
                          <a:schemeClr val="tx1"/>
                        </a:solidFill>
                        <a:effectLst/>
                        <a:latin typeface="宋体" panose="02010600030101010101" pitchFamily="2" charset="-122"/>
                        <a:ea typeface="宋体" panose="02010600030101010101" pitchFamily="2" charset="-122"/>
                        <a:cs typeface="Courier New" panose="02070309020205020404" pitchFamily="49" charset="0"/>
                      </a:endParaRPr>
                    </a:p>
                  </a:txBody>
                  <a:tcPr marL="68580" marR="6858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8973698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p:cNvSpPr txBox="1">
            <a:spLocks/>
          </p:cNvSpPr>
          <p:nvPr/>
        </p:nvSpPr>
        <p:spPr>
          <a:xfrm>
            <a:off x="611560" y="1268760"/>
            <a:ext cx="7416824" cy="4535487"/>
          </a:xfrm>
          <a:prstGeom prst="rect">
            <a:avLst/>
          </a:prstGeom>
          <a:ln/>
        </p:spPr>
        <p:txBody>
          <a:bodyPr vert="horz">
            <a:normAutofit/>
          </a:bodyPr>
          <a:lstStyle>
            <a:lvl1pPr marL="365760" indent="-255905"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495" indent="-247015"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290" indent="-219710"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830" indent="-201295"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90015"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090"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30095"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pPr marL="0" indent="0">
              <a:lnSpc>
                <a:spcPct val="150000"/>
              </a:lnSpc>
              <a:buFontTx/>
              <a:buNone/>
            </a:pPr>
            <a:r>
              <a:rPr lang="zh-CN" altLang="en-US" sz="2400" b="1" dirty="0" smtClean="0">
                <a:solidFill>
                  <a:srgbClr val="0033CC"/>
                </a:solidFill>
              </a:rPr>
              <a:t>即时应用</a:t>
            </a:r>
            <a:endParaRPr lang="en-US" altLang="zh-CN" sz="2400" b="1" dirty="0" smtClean="0">
              <a:solidFill>
                <a:srgbClr val="0033CC"/>
              </a:solidFill>
            </a:endParaRPr>
          </a:p>
          <a:p>
            <a:pPr marL="0" indent="0">
              <a:lnSpc>
                <a:spcPct val="150000"/>
              </a:lnSpc>
              <a:buFontTx/>
              <a:buNone/>
            </a:pPr>
            <a:r>
              <a:rPr lang="en-US" altLang="zh-CN" sz="2400" b="1" dirty="0" smtClean="0"/>
              <a:t>1</a:t>
            </a:r>
            <a:r>
              <a:rPr lang="zh-CN" altLang="en-US" sz="2400" b="1" dirty="0" smtClean="0"/>
              <a:t>．下列说法正确的是</a:t>
            </a:r>
            <a:r>
              <a:rPr lang="en-US" altLang="zh-CN" sz="2400" b="1" dirty="0" smtClean="0"/>
              <a:t>(</a:t>
            </a:r>
            <a:r>
              <a:rPr lang="zh-CN" altLang="en-US" sz="2400" b="1" dirty="0" smtClean="0"/>
              <a:t>　　</a:t>
            </a:r>
            <a:r>
              <a:rPr lang="en-US" altLang="zh-CN" sz="2400" b="1" dirty="0" smtClean="0"/>
              <a:t>)</a:t>
            </a:r>
            <a:endParaRPr lang="zh-CN" altLang="en-US" sz="2400" b="1" dirty="0" smtClean="0"/>
          </a:p>
          <a:p>
            <a:pPr marL="0" indent="0">
              <a:lnSpc>
                <a:spcPct val="150000"/>
              </a:lnSpc>
              <a:buFontTx/>
              <a:buNone/>
            </a:pPr>
            <a:r>
              <a:rPr lang="en-US" altLang="zh-CN" sz="2400" b="1" dirty="0" smtClean="0"/>
              <a:t>①</a:t>
            </a:r>
            <a:r>
              <a:rPr lang="zh-CN" altLang="en-US" sz="2400" b="1" dirty="0" smtClean="0"/>
              <a:t>需要加热方能发生的反应一定是吸热反应　</a:t>
            </a:r>
            <a:r>
              <a:rPr lang="en-US" altLang="zh-CN" sz="2400" b="1" dirty="0" smtClean="0"/>
              <a:t>②</a:t>
            </a:r>
            <a:r>
              <a:rPr lang="zh-CN" altLang="en-US" sz="2400" b="1" dirty="0" smtClean="0"/>
              <a:t>放热反应在常温下一定很易发生　</a:t>
            </a:r>
            <a:r>
              <a:rPr lang="en-US" altLang="zh-CN" sz="2400" b="1" dirty="0" smtClean="0"/>
              <a:t>③</a:t>
            </a:r>
            <a:r>
              <a:rPr lang="zh-CN" altLang="en-US" sz="2400" b="1" dirty="0" smtClean="0"/>
              <a:t>反应是吸热还是放热必须看反应物和生成物所具有总能量的相对大小　</a:t>
            </a:r>
            <a:r>
              <a:rPr lang="en-US" altLang="zh-CN" sz="2400" b="1" dirty="0" smtClean="0"/>
              <a:t>④</a:t>
            </a:r>
            <a:r>
              <a:rPr lang="zh-CN" altLang="en-US" sz="2400" b="1" dirty="0" smtClean="0"/>
              <a:t>吸热反应在一定条件下也能发生</a:t>
            </a:r>
          </a:p>
          <a:p>
            <a:pPr marL="0" indent="0">
              <a:lnSpc>
                <a:spcPct val="150000"/>
              </a:lnSpc>
              <a:buFontTx/>
              <a:buNone/>
            </a:pPr>
            <a:endParaRPr lang="zh-CN" altLang="en-US" sz="2400" b="1" dirty="0">
              <a:solidFill>
                <a:srgbClr val="0033CC"/>
              </a:solidFill>
            </a:endParaRPr>
          </a:p>
        </p:txBody>
      </p:sp>
      <p:sp>
        <p:nvSpPr>
          <p:cNvPr id="5" name="椭圆 4"/>
          <p:cNvSpPr/>
          <p:nvPr/>
        </p:nvSpPr>
        <p:spPr>
          <a:xfrm>
            <a:off x="4644008" y="3068960"/>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308304" y="3645024"/>
            <a:ext cx="576064" cy="46754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1336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二、反应热  焓变  体系与环境</a:t>
            </a:r>
            <a:endParaRPr lang="zh-CN" altLang="en-US" dirty="0"/>
          </a:p>
        </p:txBody>
      </p:sp>
      <p:sp>
        <p:nvSpPr>
          <p:cNvPr id="3" name="内容占位符 2"/>
          <p:cNvSpPr>
            <a:spLocks noGrp="1"/>
          </p:cNvSpPr>
          <p:nvPr>
            <p:ph idx="1"/>
          </p:nvPr>
        </p:nvSpPr>
        <p:spPr>
          <a:xfrm>
            <a:off x="431032" y="2088447"/>
            <a:ext cx="8712968" cy="4325112"/>
          </a:xfrm>
        </p:spPr>
        <p:txBody>
          <a:bodyPr>
            <a:normAutofit/>
          </a:bodyPr>
          <a:lstStyle/>
          <a:p>
            <a:pPr>
              <a:lnSpc>
                <a:spcPct val="160000"/>
              </a:lnSpc>
            </a:pPr>
            <a:r>
              <a:rPr lang="en-US" altLang="zh-CN" dirty="0" smtClean="0"/>
              <a:t>1</a:t>
            </a:r>
            <a:r>
              <a:rPr lang="zh-CN" altLang="en-US" dirty="0" smtClean="0"/>
              <a:t>、反应热：化学反应过程中，吸收或释放的能量，称之为</a:t>
            </a:r>
            <a:r>
              <a:rPr lang="en-US" altLang="zh-CN" dirty="0" smtClean="0"/>
              <a:t>——</a:t>
            </a:r>
            <a:r>
              <a:rPr lang="zh-CN" altLang="en-US" b="1" dirty="0" smtClean="0">
                <a:solidFill>
                  <a:srgbClr val="FF0000"/>
                </a:solidFill>
              </a:rPr>
              <a:t>反应热</a:t>
            </a:r>
            <a:r>
              <a:rPr lang="zh-CN" altLang="en-US" dirty="0" smtClean="0"/>
              <a:t>。</a:t>
            </a:r>
            <a:endParaRPr lang="en-US" altLang="zh-CN" dirty="0" smtClean="0"/>
          </a:p>
          <a:p>
            <a:pPr>
              <a:lnSpc>
                <a:spcPct val="160000"/>
              </a:lnSpc>
            </a:pPr>
            <a:r>
              <a:rPr lang="en-US" altLang="zh-CN" dirty="0" smtClean="0"/>
              <a:t>2</a:t>
            </a:r>
            <a:r>
              <a:rPr lang="zh-CN" altLang="en-US" dirty="0" smtClean="0"/>
              <a:t>、</a:t>
            </a:r>
            <a:r>
              <a:rPr lang="zh-CN" altLang="en-US" dirty="0">
                <a:cs typeface="Times New Roman" panose="02020603050405020304" pitchFamily="18" charset="0"/>
              </a:rPr>
              <a:t>恒压条件下，</a:t>
            </a:r>
            <a:r>
              <a:rPr lang="zh-CN" altLang="en-US" dirty="0" smtClean="0">
                <a:cs typeface="Times New Roman" panose="02020603050405020304" pitchFamily="18" charset="0"/>
              </a:rPr>
              <a:t>反应热等于</a:t>
            </a:r>
            <a:r>
              <a:rPr lang="en-US" altLang="zh-CN" dirty="0" smtClean="0">
                <a:cs typeface="Times New Roman" panose="02020603050405020304" pitchFamily="18" charset="0"/>
              </a:rPr>
              <a:t>______</a:t>
            </a:r>
            <a:r>
              <a:rPr lang="en-US" altLang="zh-CN" dirty="0">
                <a:cs typeface="Times New Roman" panose="02020603050405020304" pitchFamily="18" charset="0"/>
              </a:rPr>
              <a:t>,</a:t>
            </a:r>
            <a:r>
              <a:rPr lang="zh-CN" altLang="en-US" dirty="0" smtClean="0">
                <a:cs typeface="Times New Roman" panose="02020603050405020304" pitchFamily="18" charset="0"/>
              </a:rPr>
              <a:t>常用</a:t>
            </a:r>
            <a:r>
              <a:rPr lang="en-US" altLang="zh-CN" dirty="0" smtClean="0">
                <a:cs typeface="Times New Roman" panose="02020603050405020304" pitchFamily="18" charset="0"/>
              </a:rPr>
              <a:t>_______</a:t>
            </a:r>
            <a:r>
              <a:rPr lang="zh-CN" altLang="en-US" dirty="0" smtClean="0">
                <a:cs typeface="Times New Roman" panose="02020603050405020304" pitchFamily="18" charset="0"/>
              </a:rPr>
              <a:t>表示</a:t>
            </a:r>
            <a:r>
              <a:rPr lang="zh-CN" altLang="en-US" dirty="0">
                <a:cs typeface="Times New Roman" panose="02020603050405020304" pitchFamily="18" charset="0"/>
              </a:rPr>
              <a:t>焓变</a:t>
            </a:r>
            <a:r>
              <a:rPr lang="zh-CN" altLang="en-US" dirty="0" smtClean="0">
                <a:cs typeface="Times New Roman" panose="02020603050405020304" pitchFamily="18" charset="0"/>
              </a:rPr>
              <a:t>。（</a:t>
            </a:r>
            <a:r>
              <a:rPr lang="en-US" altLang="zh-CN" dirty="0" smtClean="0">
                <a:cs typeface="Times New Roman" panose="02020603050405020304" pitchFamily="18" charset="0"/>
              </a:rPr>
              <a:t>P2</a:t>
            </a:r>
            <a:r>
              <a:rPr lang="zh-CN" altLang="en-US" dirty="0" smtClean="0">
                <a:cs typeface="Times New Roman" panose="02020603050405020304" pitchFamily="18" charset="0"/>
              </a:rPr>
              <a:t>：在化学实验和生产中，通常遇到的反应都是敞口容器中进行，反应系统的压力与环境的压力相同，即是在恒压条件下进行）</a:t>
            </a:r>
            <a:endParaRPr lang="en-US" altLang="zh-CN" dirty="0">
              <a:cs typeface="Times New Roman" panose="02020603050405020304" pitchFamily="18" charset="0"/>
            </a:endParaRPr>
          </a:p>
          <a:p>
            <a:endParaRPr lang="zh-CN" altLang="en-US" dirty="0"/>
          </a:p>
        </p:txBody>
      </p:sp>
      <p:sp>
        <p:nvSpPr>
          <p:cNvPr id="4" name="矩形 3"/>
          <p:cNvSpPr/>
          <p:nvPr/>
        </p:nvSpPr>
        <p:spPr>
          <a:xfrm>
            <a:off x="5436096" y="3618735"/>
            <a:ext cx="1711325" cy="461963"/>
          </a:xfrm>
          <a:prstGeom prst="rect">
            <a:avLst/>
          </a:prstGeom>
        </p:spPr>
        <p:txBody>
          <a:bodyPr>
            <a:spAutoFit/>
          </a:bodyPr>
          <a:lstStyle/>
          <a:p>
            <a:pPr>
              <a:defRPr/>
            </a:pPr>
            <a:r>
              <a:rPr lang="zh-CN" altLang="en-US" sz="2400" b="1" kern="100" dirty="0">
                <a:solidFill>
                  <a:srgbClr val="FF0000"/>
                </a:solidFill>
                <a:latin typeface="Times New Roman"/>
                <a:ea typeface="宋体"/>
                <a:cs typeface="Times New Roman"/>
              </a:rPr>
              <a:t>焓变</a:t>
            </a:r>
            <a:endParaRPr lang="zh-CN" altLang="en-US" dirty="0"/>
          </a:p>
        </p:txBody>
      </p:sp>
      <p:sp>
        <p:nvSpPr>
          <p:cNvPr id="5" name="矩形 4"/>
          <p:cNvSpPr/>
          <p:nvPr/>
        </p:nvSpPr>
        <p:spPr>
          <a:xfrm>
            <a:off x="1187624" y="4365104"/>
            <a:ext cx="1711325" cy="461963"/>
          </a:xfrm>
          <a:prstGeom prst="rect">
            <a:avLst/>
          </a:prstGeom>
        </p:spPr>
        <p:txBody>
          <a:bodyPr>
            <a:spAutoFit/>
          </a:bodyPr>
          <a:lstStyle/>
          <a:p>
            <a:pPr>
              <a:defRPr/>
            </a:pPr>
            <a:r>
              <a:rPr lang="en-US" sz="2400" b="1" kern="100" dirty="0">
                <a:solidFill>
                  <a:srgbClr val="FF0000"/>
                </a:solidFill>
                <a:latin typeface="Times New Roman"/>
                <a:ea typeface="宋体"/>
                <a:cs typeface="Courier New"/>
              </a:rPr>
              <a:t>Δ</a:t>
            </a:r>
            <a:r>
              <a:rPr lang="en-US" sz="2400" b="1" i="1" kern="100" dirty="0">
                <a:solidFill>
                  <a:srgbClr val="FF0000"/>
                </a:solidFill>
                <a:latin typeface="Times New Roman"/>
                <a:ea typeface="宋体"/>
                <a:cs typeface="Courier New"/>
              </a:rPr>
              <a:t>H</a:t>
            </a:r>
            <a:endParaRPr lang="zh-CN" altLang="en-US" dirty="0"/>
          </a:p>
        </p:txBody>
      </p:sp>
    </p:spTree>
    <p:extLst>
      <p:ext uri="{BB962C8B-B14F-4D97-AF65-F5344CB8AC3E}">
        <p14:creationId xmlns:p14="http://schemas.microsoft.com/office/powerpoint/2010/main" val="798342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908720"/>
            <a:ext cx="8229600" cy="5616624"/>
          </a:xfrm>
        </p:spPr>
        <p:txBody>
          <a:bodyPr>
            <a:normAutofit/>
          </a:bodyPr>
          <a:lstStyle/>
          <a:p>
            <a:pPr>
              <a:lnSpc>
                <a:spcPct val="150000"/>
              </a:lnSpc>
            </a:pPr>
            <a:r>
              <a:rPr lang="en-US" altLang="zh-CN" dirty="0" smtClean="0"/>
              <a:t>3</a:t>
            </a:r>
            <a:r>
              <a:rPr lang="zh-CN" altLang="en-US" dirty="0"/>
              <a:t>、焓</a:t>
            </a:r>
            <a:r>
              <a:rPr lang="en-US" altLang="zh-CN" dirty="0"/>
              <a:t>(H)</a:t>
            </a:r>
            <a:r>
              <a:rPr lang="zh-CN" altLang="en-US" dirty="0"/>
              <a:t>是与内能有关的</a:t>
            </a:r>
            <a:r>
              <a:rPr lang="en-US" altLang="zh-CN" dirty="0"/>
              <a:t>________</a:t>
            </a:r>
            <a:r>
              <a:rPr lang="zh-CN" altLang="en-US" dirty="0" smtClean="0"/>
              <a:t>。在</a:t>
            </a:r>
            <a:r>
              <a:rPr lang="zh-CN" altLang="en-US" dirty="0"/>
              <a:t>一定条件下，某一化学反应是吸热反应</a:t>
            </a:r>
            <a:r>
              <a:rPr lang="zh-CN" altLang="en-US" dirty="0" smtClean="0"/>
              <a:t>还是</a:t>
            </a:r>
            <a:r>
              <a:rPr lang="zh-CN" altLang="en-US" dirty="0"/>
              <a:t>放热反应，由生成物与反应物的</a:t>
            </a:r>
            <a:r>
              <a:rPr lang="en-US" altLang="zh-CN" dirty="0"/>
              <a:t>______</a:t>
            </a:r>
            <a:r>
              <a:rPr lang="zh-CN" altLang="en-US" dirty="0" smtClean="0"/>
              <a:t>即焓</a:t>
            </a:r>
            <a:r>
              <a:rPr lang="zh-CN" altLang="en-US" dirty="0"/>
              <a:t>变</a:t>
            </a:r>
            <a:r>
              <a:rPr lang="en-US" altLang="zh-CN" dirty="0"/>
              <a:t>(ΔH)</a:t>
            </a:r>
            <a:r>
              <a:rPr lang="zh-CN" altLang="en-US" dirty="0" smtClean="0"/>
              <a:t>决定，</a:t>
            </a:r>
            <a:r>
              <a:rPr lang="zh-CN" altLang="en-US" b="1" dirty="0" smtClean="0">
                <a:cs typeface="Times New Roman" panose="02020603050405020304" pitchFamily="18" charset="0"/>
              </a:rPr>
              <a:t>常用</a:t>
            </a:r>
            <a:r>
              <a:rPr lang="zh-CN" altLang="en-US" b="1" dirty="0">
                <a:cs typeface="Times New Roman" panose="02020603050405020304" pitchFamily="18" charset="0"/>
              </a:rPr>
              <a:t>单位</a:t>
            </a:r>
            <a:r>
              <a:rPr lang="zh-CN" altLang="en-US" b="1" dirty="0" smtClean="0">
                <a:cs typeface="Times New Roman" panose="02020603050405020304" pitchFamily="18" charset="0"/>
              </a:rPr>
              <a:t>：</a:t>
            </a:r>
            <a:r>
              <a:rPr lang="en-US" altLang="zh-CN" dirty="0" smtClean="0">
                <a:cs typeface="Times New Roman" panose="02020603050405020304" pitchFamily="18" charset="0"/>
              </a:rPr>
              <a:t>_</a:t>
            </a:r>
            <a:r>
              <a:rPr lang="en-US" altLang="zh-CN" dirty="0" smtClean="0">
                <a:cs typeface="Courier New" panose="02070309020205020404" pitchFamily="49" charset="0"/>
              </a:rPr>
              <a:t> kJ/</a:t>
            </a:r>
            <a:r>
              <a:rPr lang="en-US" altLang="zh-CN" dirty="0" err="1" smtClean="0">
                <a:cs typeface="Courier New" panose="02070309020205020404" pitchFamily="49" charset="0"/>
              </a:rPr>
              <a:t>mol</a:t>
            </a:r>
            <a:r>
              <a:rPr lang="en-US" altLang="zh-CN" baseline="30000" dirty="0" smtClean="0">
                <a:cs typeface="Courier New" panose="02070309020205020404" pitchFamily="49" charset="0"/>
              </a:rPr>
              <a:t> </a:t>
            </a:r>
            <a:r>
              <a:rPr lang="en-US" altLang="zh-CN" dirty="0" smtClean="0">
                <a:cs typeface="Times New Roman" panose="02020603050405020304" pitchFamily="18" charset="0"/>
              </a:rPr>
              <a:t>_</a:t>
            </a:r>
            <a:r>
              <a:rPr lang="en-US" altLang="zh-CN" dirty="0" smtClean="0">
                <a:solidFill>
                  <a:srgbClr val="FF0000"/>
                </a:solidFill>
                <a:cs typeface="Courier New" panose="02070309020205020404" pitchFamily="49" charset="0"/>
              </a:rPr>
              <a:t> </a:t>
            </a:r>
            <a:r>
              <a:rPr lang="en-US" altLang="zh-CN" dirty="0">
                <a:cs typeface="Courier New" panose="02070309020205020404" pitchFamily="49" charset="0"/>
              </a:rPr>
              <a:t>(</a:t>
            </a:r>
            <a:r>
              <a:rPr lang="zh-CN" altLang="en-US" dirty="0">
                <a:cs typeface="Times New Roman" panose="02020603050405020304" pitchFamily="18" charset="0"/>
              </a:rPr>
              <a:t>或</a:t>
            </a:r>
            <a:r>
              <a:rPr lang="en-US" altLang="zh-CN" dirty="0" err="1">
                <a:cs typeface="Courier New" panose="02070309020205020404" pitchFamily="49" charset="0"/>
              </a:rPr>
              <a:t>kJ·mol</a:t>
            </a:r>
            <a:r>
              <a:rPr lang="zh-CN" altLang="en-US" baseline="30000" dirty="0">
                <a:cs typeface="Times New Roman" panose="02020603050405020304" pitchFamily="18" charset="0"/>
              </a:rPr>
              <a:t>－</a:t>
            </a:r>
            <a:r>
              <a:rPr lang="en-US" altLang="zh-CN" baseline="30000" dirty="0">
                <a:cs typeface="Courier New" panose="02070309020205020404" pitchFamily="49" charset="0"/>
              </a:rPr>
              <a:t>1</a:t>
            </a:r>
            <a:r>
              <a:rPr lang="en-US" altLang="zh-CN" dirty="0">
                <a:cs typeface="Courier New" panose="02070309020205020404" pitchFamily="49" charset="0"/>
              </a:rPr>
              <a:t>)</a:t>
            </a:r>
            <a:r>
              <a:rPr lang="zh-CN" altLang="en-US" dirty="0" smtClean="0">
                <a:cs typeface="Times New Roman" panose="02020603050405020304" pitchFamily="18" charset="0"/>
              </a:rPr>
              <a:t>。</a:t>
            </a:r>
            <a:endParaRPr lang="en-US" altLang="zh-CN" dirty="0" smtClean="0">
              <a:cs typeface="Times New Roman" panose="02020603050405020304" pitchFamily="18" charset="0"/>
            </a:endParaRPr>
          </a:p>
          <a:p>
            <a:pPr>
              <a:lnSpc>
                <a:spcPct val="150000"/>
              </a:lnSpc>
            </a:pPr>
            <a:r>
              <a:rPr lang="en-US" altLang="zh-CN" dirty="0" smtClean="0">
                <a:latin typeface="宋体" panose="02010600030101010101" pitchFamily="2" charset="-122"/>
                <a:cs typeface="Times New Roman" panose="02020603050405020304" pitchFamily="18" charset="0"/>
              </a:rPr>
              <a:t>4</a:t>
            </a:r>
            <a:r>
              <a:rPr lang="zh-CN" altLang="en-US" dirty="0" smtClean="0">
                <a:latin typeface="宋体" panose="02010600030101010101" pitchFamily="2" charset="-122"/>
                <a:cs typeface="Times New Roman" panose="02020603050405020304" pitchFamily="18" charset="0"/>
              </a:rPr>
              <a:t>、体系：被研究的物质系统；</a:t>
            </a:r>
            <a:endParaRPr lang="en-US" altLang="zh-CN" dirty="0" smtClean="0">
              <a:latin typeface="宋体" panose="02010600030101010101" pitchFamily="2" charset="-122"/>
              <a:cs typeface="Times New Roman" panose="02020603050405020304" pitchFamily="18" charset="0"/>
            </a:endParaRPr>
          </a:p>
          <a:p>
            <a:pPr marL="109855" indent="0">
              <a:lnSpc>
                <a:spcPct val="150000"/>
              </a:lnSpc>
              <a:buNone/>
            </a:pPr>
            <a:r>
              <a:rPr lang="en-US" altLang="zh-CN" dirty="0" smtClean="0">
                <a:latin typeface="宋体" panose="02010600030101010101" pitchFamily="2" charset="-122"/>
                <a:cs typeface="Times New Roman" panose="02020603050405020304" pitchFamily="18" charset="0"/>
              </a:rPr>
              <a:t>     </a:t>
            </a:r>
            <a:r>
              <a:rPr lang="zh-CN" altLang="en-US" dirty="0" smtClean="0">
                <a:latin typeface="宋体" panose="02010600030101010101" pitchFamily="2" charset="-122"/>
                <a:cs typeface="Times New Roman" panose="02020603050405020304" pitchFamily="18" charset="0"/>
              </a:rPr>
              <a:t>环境：体系以外的其他部分。</a:t>
            </a:r>
            <a:endParaRPr lang="en-US" altLang="zh-CN" dirty="0" smtClean="0">
              <a:latin typeface="宋体" panose="02010600030101010101" pitchFamily="2" charset="-122"/>
              <a:cs typeface="Times New Roman" panose="02020603050405020304" pitchFamily="18" charset="0"/>
            </a:endParaRPr>
          </a:p>
          <a:p>
            <a:pPr marL="109855" indent="0">
              <a:lnSpc>
                <a:spcPct val="150000"/>
              </a:lnSpc>
              <a:buNone/>
            </a:pPr>
            <a:r>
              <a:rPr lang="en-US" altLang="zh-CN" dirty="0">
                <a:solidFill>
                  <a:srgbClr val="FF0000"/>
                </a:solidFill>
                <a:latin typeface="宋体" panose="02010600030101010101" pitchFamily="2" charset="-122"/>
                <a:cs typeface="Times New Roman" panose="02020603050405020304" pitchFamily="18" charset="0"/>
              </a:rPr>
              <a:t> </a:t>
            </a:r>
            <a:r>
              <a:rPr lang="en-US" altLang="zh-CN" dirty="0" smtClean="0">
                <a:solidFill>
                  <a:srgbClr val="FF0000"/>
                </a:solidFill>
                <a:latin typeface="宋体" panose="02010600030101010101" pitchFamily="2" charset="-122"/>
                <a:cs typeface="Times New Roman" panose="02020603050405020304" pitchFamily="18" charset="0"/>
              </a:rPr>
              <a:t>   </a:t>
            </a:r>
            <a:r>
              <a:rPr lang="zh-CN" altLang="en-US" dirty="0" smtClean="0">
                <a:solidFill>
                  <a:srgbClr val="FF0000"/>
                </a:solidFill>
                <a:latin typeface="宋体" panose="02010600030101010101" pitchFamily="2" charset="-122"/>
                <a:cs typeface="Times New Roman" panose="02020603050405020304" pitchFamily="18" charset="0"/>
              </a:rPr>
              <a:t>（</a:t>
            </a:r>
            <a:r>
              <a:rPr lang="en-US" altLang="zh-CN" dirty="0" smtClean="0">
                <a:solidFill>
                  <a:srgbClr val="FF0000"/>
                </a:solidFill>
              </a:rPr>
              <a:t> ΔH</a:t>
            </a:r>
            <a:r>
              <a:rPr lang="zh-CN" altLang="en-US" dirty="0" smtClean="0">
                <a:solidFill>
                  <a:srgbClr val="FF0000"/>
                </a:solidFill>
              </a:rPr>
              <a:t>是相对于体系而言的）</a:t>
            </a:r>
            <a:endParaRPr lang="zh-CN" altLang="en-US" dirty="0">
              <a:solidFill>
                <a:srgbClr val="FF0000"/>
              </a:solidFill>
              <a:latin typeface="宋体" panose="02010600030101010101" pitchFamily="2" charset="-122"/>
              <a:cs typeface="Courier New" panose="02070309020205020404" pitchFamily="49" charset="0"/>
            </a:endParaRPr>
          </a:p>
        </p:txBody>
      </p:sp>
      <p:sp>
        <p:nvSpPr>
          <p:cNvPr id="4" name="矩形 3"/>
          <p:cNvSpPr/>
          <p:nvPr/>
        </p:nvSpPr>
        <p:spPr>
          <a:xfrm>
            <a:off x="5131022" y="941140"/>
            <a:ext cx="1795463" cy="460375"/>
          </a:xfrm>
          <a:prstGeom prst="rect">
            <a:avLst/>
          </a:prstGeom>
        </p:spPr>
        <p:txBody>
          <a:bodyPr>
            <a:spAutoFit/>
          </a:bodyPr>
          <a:lstStyle/>
          <a:p>
            <a:pPr>
              <a:defRPr/>
            </a:pPr>
            <a:r>
              <a:rPr lang="zh-CN" altLang="en-US" sz="2400" b="1" kern="100" dirty="0">
                <a:solidFill>
                  <a:srgbClr val="FF0000"/>
                </a:solidFill>
                <a:latin typeface="Times New Roman"/>
                <a:ea typeface="宋体"/>
                <a:cs typeface="Times New Roman"/>
              </a:rPr>
              <a:t>物理量</a:t>
            </a:r>
            <a:endParaRPr lang="zh-CN" altLang="en-US" dirty="0"/>
          </a:p>
        </p:txBody>
      </p:sp>
      <p:sp>
        <p:nvSpPr>
          <p:cNvPr id="5" name="矩形 4"/>
          <p:cNvSpPr/>
          <p:nvPr/>
        </p:nvSpPr>
        <p:spPr>
          <a:xfrm>
            <a:off x="4233292" y="2276872"/>
            <a:ext cx="1795462" cy="461963"/>
          </a:xfrm>
          <a:prstGeom prst="rect">
            <a:avLst/>
          </a:prstGeom>
        </p:spPr>
        <p:txBody>
          <a:bodyPr>
            <a:spAutoFit/>
          </a:bodyPr>
          <a:lstStyle/>
          <a:p>
            <a:pPr>
              <a:defRPr/>
            </a:pPr>
            <a:r>
              <a:rPr lang="zh-CN" altLang="en-US" sz="2400" b="1" kern="100" dirty="0">
                <a:solidFill>
                  <a:srgbClr val="FF0000"/>
                </a:solidFill>
                <a:latin typeface="Times New Roman"/>
                <a:ea typeface="宋体"/>
                <a:cs typeface="Times New Roman"/>
              </a:rPr>
              <a:t>焓值差</a:t>
            </a:r>
            <a:endParaRPr lang="zh-CN" altLang="en-US" dirty="0"/>
          </a:p>
        </p:txBody>
      </p:sp>
    </p:spTree>
    <p:extLst>
      <p:ext uri="{BB962C8B-B14F-4D97-AF65-F5344CB8AC3E}">
        <p14:creationId xmlns:p14="http://schemas.microsoft.com/office/powerpoint/2010/main" val="3976447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ΔH</a:t>
            </a:r>
            <a:r>
              <a:rPr lang="zh-CN" altLang="en-US" dirty="0" smtClean="0"/>
              <a:t>与吸放热反应的关系</a:t>
            </a:r>
            <a:endParaRPr lang="zh-CN" altLang="en-US" dirty="0"/>
          </a:p>
        </p:txBody>
      </p:sp>
      <p:sp>
        <p:nvSpPr>
          <p:cNvPr id="3" name="内容占位符 2"/>
          <p:cNvSpPr>
            <a:spLocks noGrp="1"/>
          </p:cNvSpPr>
          <p:nvPr>
            <p:ph idx="1"/>
          </p:nvPr>
        </p:nvSpPr>
        <p:spPr/>
        <p:txBody>
          <a:bodyPr/>
          <a:lstStyle/>
          <a:p>
            <a:pPr>
              <a:lnSpc>
                <a:spcPct val="150000"/>
              </a:lnSpc>
            </a:pPr>
            <a:r>
              <a:rPr lang="en-US" altLang="zh-CN" dirty="0" smtClean="0"/>
              <a:t>ΔH</a:t>
            </a:r>
            <a:r>
              <a:rPr lang="zh-CN" altLang="en-US" dirty="0" smtClean="0"/>
              <a:t>为</a:t>
            </a:r>
            <a:r>
              <a:rPr lang="en-US" altLang="zh-CN" dirty="0" smtClean="0"/>
              <a:t>+</a:t>
            </a:r>
            <a:r>
              <a:rPr lang="zh-CN" altLang="en-US" dirty="0" smtClean="0"/>
              <a:t>，吸热反应，体系能量升高；</a:t>
            </a:r>
            <a:endParaRPr lang="en-US" altLang="zh-CN" dirty="0" smtClean="0"/>
          </a:p>
          <a:p>
            <a:pPr>
              <a:lnSpc>
                <a:spcPct val="150000"/>
              </a:lnSpc>
            </a:pPr>
            <a:r>
              <a:rPr lang="en-US" altLang="zh-CN" dirty="0" smtClean="0"/>
              <a:t>ΔH</a:t>
            </a:r>
            <a:r>
              <a:rPr lang="zh-CN" altLang="en-US" dirty="0" smtClean="0"/>
              <a:t>为</a:t>
            </a:r>
            <a:r>
              <a:rPr lang="en-US" altLang="zh-CN" dirty="0" smtClean="0"/>
              <a:t>-</a:t>
            </a:r>
            <a:r>
              <a:rPr lang="zh-CN" altLang="en-US" dirty="0" smtClean="0"/>
              <a:t>，放热反应，体系能量降低</a:t>
            </a:r>
            <a:endParaRPr lang="zh-CN" altLang="en-US" dirty="0"/>
          </a:p>
        </p:txBody>
      </p:sp>
    </p:spTree>
    <p:extLst>
      <p:ext uri="{BB962C8B-B14F-4D97-AF65-F5344CB8AC3E}">
        <p14:creationId xmlns:p14="http://schemas.microsoft.com/office/powerpoint/2010/main" val="22021501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思考</a:t>
            </a:r>
            <a:r>
              <a:rPr lang="en-US" altLang="zh-CN" dirty="0" smtClean="0"/>
              <a:t>	</a:t>
            </a:r>
            <a:endParaRPr lang="zh-CN" altLang="en-US" dirty="0"/>
          </a:p>
        </p:txBody>
      </p:sp>
      <p:sp>
        <p:nvSpPr>
          <p:cNvPr id="3" name="内容占位符 2"/>
          <p:cNvSpPr>
            <a:spLocks noGrp="1"/>
          </p:cNvSpPr>
          <p:nvPr>
            <p:ph idx="1"/>
          </p:nvPr>
        </p:nvSpPr>
        <p:spPr>
          <a:xfrm>
            <a:off x="457200" y="2209800"/>
            <a:ext cx="8229600" cy="4325112"/>
          </a:xfrm>
        </p:spPr>
        <p:txBody>
          <a:bodyPr/>
          <a:lstStyle/>
          <a:p>
            <a:pPr>
              <a:lnSpc>
                <a:spcPct val="150000"/>
              </a:lnSpc>
            </a:pPr>
            <a:r>
              <a:rPr lang="zh-CN" altLang="en-US" dirty="0" smtClean="0">
                <a:cs typeface="Times New Roman" panose="02020603050405020304" pitchFamily="18" charset="0"/>
              </a:rPr>
              <a:t>是不是</a:t>
            </a:r>
            <a:r>
              <a:rPr lang="zh-CN" altLang="en-US" dirty="0">
                <a:cs typeface="Times New Roman" panose="02020603050405020304" pitchFamily="18" charset="0"/>
              </a:rPr>
              <a:t>所有的化学反应都有能量的变化？为什么</a:t>
            </a:r>
            <a:r>
              <a:rPr lang="zh-CN" altLang="en-US" dirty="0" smtClean="0">
                <a:cs typeface="Times New Roman" panose="02020603050405020304" pitchFamily="18" charset="0"/>
              </a:rPr>
              <a:t>？</a:t>
            </a:r>
            <a:endParaRPr lang="en-US" altLang="zh-CN" dirty="0" smtClean="0">
              <a:cs typeface="Times New Roman" panose="02020603050405020304" pitchFamily="18" charset="0"/>
            </a:endParaRPr>
          </a:p>
          <a:p>
            <a:pPr>
              <a:lnSpc>
                <a:spcPct val="150000"/>
              </a:lnSpc>
            </a:pPr>
            <a:r>
              <a:rPr lang="zh-CN" altLang="en-US" dirty="0"/>
              <a:t>什么因素决定了反应是吸热反应，还是放热反应？</a:t>
            </a:r>
            <a:endParaRPr lang="en-US" altLang="zh-CN" dirty="0"/>
          </a:p>
          <a:p>
            <a:pPr>
              <a:lnSpc>
                <a:spcPct val="150000"/>
              </a:lnSpc>
            </a:pPr>
            <a:endParaRPr lang="zh-CN" altLang="en-US" dirty="0">
              <a:latin typeface="宋体" panose="02010600030101010101" pitchFamily="2" charset="-122"/>
              <a:cs typeface="Courier New" panose="02070309020205020404" pitchFamily="49" charset="0"/>
            </a:endParaRPr>
          </a:p>
          <a:p>
            <a:pPr>
              <a:lnSpc>
                <a:spcPct val="150000"/>
              </a:lnSpc>
            </a:pPr>
            <a:endParaRPr lang="zh-CN" altLang="en-US" dirty="0"/>
          </a:p>
        </p:txBody>
      </p:sp>
    </p:spTree>
    <p:extLst>
      <p:ext uri="{BB962C8B-B14F-4D97-AF65-F5344CB8AC3E}">
        <p14:creationId xmlns:p14="http://schemas.microsoft.com/office/powerpoint/2010/main" val="1897107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都市">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都市">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都市">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Urban</Template>
  <TotalTime>1278</TotalTime>
  <Words>1828</Words>
  <Application>Microsoft Office PowerPoint</Application>
  <PresentationFormat>全屏显示(4:3)</PresentationFormat>
  <Paragraphs>208</Paragraphs>
  <Slides>32</Slides>
  <Notes>2</Notes>
  <HiddenSlides>1</HiddenSlides>
  <MMClips>1</MMClips>
  <ScaleCrop>false</ScaleCrop>
  <HeadingPairs>
    <vt:vector size="8" baseType="variant">
      <vt:variant>
        <vt:lpstr>已用的字体</vt:lpstr>
      </vt:variant>
      <vt:variant>
        <vt:i4>19</vt:i4>
      </vt:variant>
      <vt:variant>
        <vt:lpstr>主题</vt:lpstr>
      </vt:variant>
      <vt:variant>
        <vt:i4>1</vt:i4>
      </vt:variant>
      <vt:variant>
        <vt:lpstr>嵌入 OLE 服务器</vt:lpstr>
      </vt:variant>
      <vt:variant>
        <vt:i4>1</vt:i4>
      </vt:variant>
      <vt:variant>
        <vt:lpstr>幻灯片标题</vt:lpstr>
      </vt:variant>
      <vt:variant>
        <vt:i4>32</vt:i4>
      </vt:variant>
    </vt:vector>
  </HeadingPairs>
  <TitlesOfParts>
    <vt:vector size="53" baseType="lpstr">
      <vt:lpstr>Franklin Gothic Book</vt:lpstr>
      <vt:lpstr>方正新舒体简体</vt:lpstr>
      <vt:lpstr>方正姚体</vt:lpstr>
      <vt:lpstr>黑体</vt:lpstr>
      <vt:lpstr>华文行楷</vt:lpstr>
      <vt:lpstr>华文楷体</vt:lpstr>
      <vt:lpstr>楷体_GB2312</vt:lpstr>
      <vt:lpstr>隶书</vt:lpstr>
      <vt:lpstr>宋体</vt:lpstr>
      <vt:lpstr>Arial</vt:lpstr>
      <vt:lpstr>Calibri</vt:lpstr>
      <vt:lpstr>Courier New</vt:lpstr>
      <vt:lpstr>Georgia</vt:lpstr>
      <vt:lpstr>Tahoma</vt:lpstr>
      <vt:lpstr>Times New Roman</vt:lpstr>
      <vt:lpstr>Trebuchet MS</vt:lpstr>
      <vt:lpstr>Wingdings</vt:lpstr>
      <vt:lpstr>Wingdings 2</vt:lpstr>
      <vt:lpstr>Wingdings 3</vt:lpstr>
      <vt:lpstr>都市</vt:lpstr>
      <vt:lpstr>位图图像</vt:lpstr>
      <vt:lpstr>化学反应与能量变化</vt:lpstr>
      <vt:lpstr>学习目标</vt:lpstr>
      <vt:lpstr>引言</vt:lpstr>
      <vt:lpstr>常见的吸、放热反应</vt:lpstr>
      <vt:lpstr>PowerPoint 演示文稿</vt:lpstr>
      <vt:lpstr>二、反应热  焓变  体系与环境</vt:lpstr>
      <vt:lpstr>PowerPoint 演示文稿</vt:lpstr>
      <vt:lpstr>ΔH与吸放热反应的关系</vt:lpstr>
      <vt:lpstr>思考 </vt:lpstr>
      <vt:lpstr>三、化学反应中能量变化的微观原因</vt:lpstr>
      <vt:lpstr>键能</vt:lpstr>
      <vt:lpstr>微观原因</vt:lpstr>
      <vt:lpstr>四、化学反应中能量变化的本质原因</vt:lpstr>
      <vt:lpstr>理解</vt:lpstr>
      <vt:lpstr>PowerPoint 演示文稿</vt:lpstr>
      <vt:lpstr>对比辨析——【键能】与【物质总能】是否一样？</vt:lpstr>
      <vt:lpstr>五、计算焓变（两个角度）</vt:lpstr>
      <vt:lpstr>PowerPoint 演示文稿</vt:lpstr>
      <vt:lpstr>A diamond is forever </vt:lpstr>
      <vt:lpstr>PowerPoint 演示文稿</vt:lpstr>
      <vt:lpstr>关于ΔH应注意的几点</vt:lpstr>
      <vt:lpstr>PowerPoint 演示文稿</vt:lpstr>
      <vt:lpstr>PowerPoint 演示文稿</vt:lpstr>
      <vt:lpstr>PowerPoint 演示文稿</vt:lpstr>
      <vt:lpstr>PowerPoint 演示文稿</vt:lpstr>
      <vt:lpstr>PowerPoint 演示文稿</vt:lpstr>
      <vt:lpstr>PowerPoint 演示文稿</vt:lpstr>
      <vt:lpstr>六、热化学反应方程式的书写（重点！）</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我的中国“芯” 无机非金属材料的主角——硅</dc:title>
  <dc:creator>fuck</dc:creator>
  <cp:lastModifiedBy>USER</cp:lastModifiedBy>
  <cp:revision>494</cp:revision>
  <dcterms:created xsi:type="dcterms:W3CDTF">2014-12-15T05:46:00Z</dcterms:created>
  <dcterms:modified xsi:type="dcterms:W3CDTF">2016-09-06T05:54:21Z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